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6" r:id="rId3"/>
    <p:sldId id="258" r:id="rId4"/>
    <p:sldId id="259" r:id="rId5"/>
    <p:sldId id="260" r:id="rId6"/>
    <p:sldId id="26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52AC82-F9DB-4467-A31B-6042683738E5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F2895-DD32-41B2-8228-C8511A6332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5222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1F2895-DD32-41B2-8228-C8511A63323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9242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99A2A-7592-4A3B-B792-D4D07F03033C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6F92-4E07-43A0-B818-382FE3F0B3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6878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99A2A-7592-4A3B-B792-D4D07F03033C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6F92-4E07-43A0-B818-382FE3F0B3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908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99A2A-7592-4A3B-B792-D4D07F03033C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6F92-4E07-43A0-B818-382FE3F0B3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0816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99A2A-7592-4A3B-B792-D4D07F03033C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6F92-4E07-43A0-B818-382FE3F0B3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3292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99A2A-7592-4A3B-B792-D4D07F03033C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6F92-4E07-43A0-B818-382FE3F0B3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7641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99A2A-7592-4A3B-B792-D4D07F03033C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6F92-4E07-43A0-B818-382FE3F0B3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5133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99A2A-7592-4A3B-B792-D4D07F03033C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6F92-4E07-43A0-B818-382FE3F0B3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7221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99A2A-7592-4A3B-B792-D4D07F03033C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6F92-4E07-43A0-B818-382FE3F0B3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0516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99A2A-7592-4A3B-B792-D4D07F03033C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6F92-4E07-43A0-B818-382FE3F0B3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9509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99A2A-7592-4A3B-B792-D4D07F03033C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6F92-4E07-43A0-B818-382FE3F0B3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6309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99A2A-7592-4A3B-B792-D4D07F03033C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6F92-4E07-43A0-B818-382FE3F0B3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42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99A2A-7592-4A3B-B792-D4D07F03033C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F6F92-4E07-43A0-B818-382FE3F0B3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8091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Админ\Desktop\95ea1d4f23c0c11522bb1b85e7bced3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853"/>
            <a:ext cx="9144000" cy="6852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Админ\Desktop\95ea1d4f23c0c11522bb1b85e7bced3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81" y="-25853"/>
            <a:ext cx="9144000" cy="6852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195736" y="836712"/>
            <a:ext cx="6696744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2371725" algn="l"/>
              </a:tabLst>
            </a:pPr>
            <a:r>
              <a:rPr lang="uk-UA" sz="3600" b="1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Консультація для вихователів</a:t>
            </a:r>
            <a:endParaRPr lang="ru-RU" sz="3600" dirty="0" smtClean="0"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  <a:tabLst>
                <a:tab pos="2371725" algn="l"/>
              </a:tabLst>
            </a:pPr>
            <a:r>
              <a:rPr lang="uk-UA" sz="2400" b="1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  </a:t>
            </a:r>
            <a:r>
              <a:rPr lang="uk-UA" sz="3200" b="1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На тему:«Кулінарія як педагогічний інструмент у формуванні мовленнєвої компетентності.</a:t>
            </a:r>
            <a:endParaRPr lang="ru-RU" sz="3200" dirty="0" smtClean="0"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uk-UA" sz="3200" b="1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Мовленнєві ігри з дітьми на кухні»</a:t>
            </a:r>
            <a:endParaRPr lang="ru-RU" sz="32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  <a:tabLst>
                <a:tab pos="3714750" algn="l"/>
              </a:tabLst>
            </a:pPr>
            <a:r>
              <a:rPr lang="uk-UA" sz="3200" b="1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	</a:t>
            </a:r>
            <a:endParaRPr lang="ru-RU" sz="3200" dirty="0" smtClean="0"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uk-UA" sz="1600" b="1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Підготувала вчитель-логопед І.А. </a:t>
            </a:r>
            <a:r>
              <a:rPr lang="uk-UA" sz="1600" b="1" i="1" dirty="0" err="1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Холодович</a:t>
            </a:r>
            <a:endParaRPr lang="ru-RU" sz="16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2520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9218" name="Picture 2" descr="C:\Users\Админ\Desktop\b7da6f031f93b45b273dd0fe9240819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106608" y="-1130046"/>
            <a:ext cx="6885548" cy="9189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259632" y="1268760"/>
            <a:ext cx="648072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dirty="0" smtClean="0">
                <a:effectLst/>
                <a:latin typeface="Times New Roman"/>
                <a:ea typeface="Times New Roman"/>
              </a:rPr>
              <a:t>Кухня –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зручне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місце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і для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 err="1" smtClean="0">
                <a:effectLst/>
                <a:latin typeface="Times New Roman"/>
                <a:ea typeface="Times New Roman"/>
              </a:rPr>
              <a:t>розвитку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  </a:t>
            </a:r>
            <a:r>
              <a:rPr lang="ru-RU" sz="2400" b="1" dirty="0" err="1" smtClean="0">
                <a:effectLst/>
                <a:latin typeface="Times New Roman"/>
                <a:ea typeface="Times New Roman"/>
              </a:rPr>
              <a:t>слухової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 err="1" smtClean="0">
                <a:effectLst/>
                <a:latin typeface="Times New Roman"/>
                <a:ea typeface="Times New Roman"/>
              </a:rPr>
              <a:t>уваги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 та  </a:t>
            </a:r>
            <a:r>
              <a:rPr lang="ru-RU" sz="2400" b="1" dirty="0" err="1" smtClean="0">
                <a:effectLst/>
                <a:latin typeface="Times New Roman"/>
                <a:ea typeface="Times New Roman"/>
              </a:rPr>
              <a:t>звукосприйняття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.</a:t>
            </a: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400" dirty="0" err="1" smtClean="0">
                <a:effectLst/>
                <a:latin typeface="Times New Roman"/>
                <a:ea typeface="Times New Roman"/>
              </a:rPr>
              <a:t>Запропонуйте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відвернувшись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дитині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відгадати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,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які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предмети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можуть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видавати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такі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звуки.</a:t>
            </a:r>
          </a:p>
          <a:p>
            <a:pPr>
              <a:spcAft>
                <a:spcPts val="0"/>
              </a:spcAft>
            </a:pPr>
            <a:r>
              <a:rPr lang="ru-RU" sz="2400" dirty="0" smtClean="0">
                <a:effectLst/>
                <a:latin typeface="Times New Roman"/>
                <a:ea typeface="Times New Roman"/>
              </a:rPr>
              <a:t>-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потріть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на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тертці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сиру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моркву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,</a:t>
            </a:r>
          </a:p>
          <a:p>
            <a:pPr>
              <a:spcAft>
                <a:spcPts val="0"/>
              </a:spcAft>
            </a:pPr>
            <a:r>
              <a:rPr lang="ru-RU" sz="2400" dirty="0" smtClean="0">
                <a:effectLst/>
                <a:latin typeface="Times New Roman"/>
                <a:ea typeface="Times New Roman"/>
              </a:rPr>
              <a:t>-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зашурхотіть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пакетиками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зі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спеціями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,</a:t>
            </a:r>
          </a:p>
          <a:p>
            <a:pPr>
              <a:spcAft>
                <a:spcPts val="0"/>
              </a:spcAft>
            </a:pPr>
            <a:r>
              <a:rPr lang="ru-RU" sz="2400" dirty="0" smtClean="0">
                <a:effectLst/>
                <a:latin typeface="Times New Roman"/>
                <a:ea typeface="Times New Roman"/>
              </a:rPr>
              <a:t>-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погреміть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горохом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або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гречкою в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скляній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чи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пластиковій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банці</a:t>
            </a: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400" dirty="0" smtClean="0">
                <a:effectLst/>
                <a:latin typeface="Times New Roman"/>
                <a:ea typeface="Times New Roman"/>
              </a:rPr>
              <a:t>-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подзвеніть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ложкою в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склянці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,</a:t>
            </a:r>
          </a:p>
          <a:p>
            <a:pPr>
              <a:spcAft>
                <a:spcPts val="0"/>
              </a:spcAft>
            </a:pPr>
            <a:r>
              <a:rPr lang="ru-RU" sz="2400" dirty="0" smtClean="0">
                <a:effectLst/>
                <a:latin typeface="Times New Roman"/>
                <a:ea typeface="Times New Roman"/>
              </a:rPr>
              <a:t>-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закриваючи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кришкою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каструлю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,  постукайте ложками -і т.д.</a:t>
            </a:r>
          </a:p>
          <a:p>
            <a:r>
              <a:rPr lang="ru-RU" sz="2400" dirty="0" smtClean="0">
                <a:effectLst/>
                <a:latin typeface="Times New Roman"/>
                <a:ea typeface="Times New Roman"/>
              </a:rPr>
              <a:t>А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дитина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нехай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спробує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відгадати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що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за звук,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закривши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очі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2308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42" name="Picture 2" descr="C:\Users\Админ\Desktop\49e77db77734e62dff13533f5c126f3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4" y="-5617"/>
            <a:ext cx="9144000" cy="6844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67544" y="2420888"/>
            <a:ext cx="8496944" cy="4606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000" dirty="0" smtClean="0">
                <a:effectLst/>
                <a:latin typeface="Times New Roman"/>
                <a:ea typeface="Times New Roman"/>
              </a:rPr>
              <a:t>Є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багато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 </a:t>
            </a:r>
            <a:r>
              <a:rPr lang="ru-RU" sz="2400" b="1" dirty="0" err="1" smtClean="0">
                <a:effectLst/>
                <a:latin typeface="Times New Roman"/>
                <a:ea typeface="Times New Roman"/>
              </a:rPr>
              <a:t>ігор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 на </a:t>
            </a:r>
            <a:r>
              <a:rPr lang="ru-RU" sz="2400" b="1" dirty="0" err="1" smtClean="0">
                <a:effectLst/>
                <a:latin typeface="Times New Roman"/>
                <a:ea typeface="Times New Roman"/>
              </a:rPr>
              <a:t>збагачення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 err="1" smtClean="0">
                <a:effectLst/>
                <a:latin typeface="Times New Roman"/>
                <a:ea typeface="Times New Roman"/>
              </a:rPr>
              <a:t>словникового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 запасу.</a:t>
            </a: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000" dirty="0" err="1" smtClean="0">
                <a:effectLst/>
                <a:latin typeface="Times New Roman"/>
                <a:ea typeface="Times New Roman"/>
              </a:rPr>
              <a:t>Складайте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з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двох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слів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одне</a:t>
            </a:r>
            <a:endParaRPr lang="ru-RU" sz="20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000" dirty="0" smtClean="0">
                <a:effectLst/>
                <a:latin typeface="Times New Roman"/>
                <a:ea typeface="Times New Roman"/>
              </a:rPr>
              <a:t>(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Кава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меле -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кавомолка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,</a:t>
            </a:r>
          </a:p>
          <a:p>
            <a:pPr>
              <a:spcAft>
                <a:spcPts val="0"/>
              </a:spcAft>
            </a:pPr>
            <a:r>
              <a:rPr lang="ru-RU" sz="2000" dirty="0" err="1" smtClean="0">
                <a:effectLst/>
                <a:latin typeface="Times New Roman"/>
                <a:ea typeface="Times New Roman"/>
              </a:rPr>
              <a:t>м'ясо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рубає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-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м'ясорубка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,</a:t>
            </a:r>
          </a:p>
          <a:p>
            <a:pPr>
              <a:spcAft>
                <a:spcPts val="0"/>
              </a:spcAft>
            </a:pPr>
            <a:r>
              <a:rPr lang="ru-RU" sz="2000" dirty="0" err="1" smtClean="0">
                <a:effectLst/>
                <a:latin typeface="Times New Roman"/>
                <a:ea typeface="Times New Roman"/>
              </a:rPr>
              <a:t>сік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вичавлює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-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соковижималка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).</a:t>
            </a:r>
          </a:p>
          <a:p>
            <a:pPr>
              <a:spcAft>
                <a:spcPts val="0"/>
              </a:spcAft>
            </a:pPr>
            <a:r>
              <a:rPr lang="ru-RU" sz="2000" dirty="0" smtClean="0">
                <a:effectLst/>
                <a:latin typeface="Times New Roman"/>
                <a:ea typeface="Times New Roman"/>
              </a:rPr>
              <a:t>Варить на пару-пароварка</a:t>
            </a:r>
          </a:p>
          <a:p>
            <a:pPr>
              <a:spcAft>
                <a:spcPts val="0"/>
              </a:spcAft>
            </a:pPr>
            <a:r>
              <a:rPr lang="ru-RU" sz="2000" dirty="0" smtClean="0">
                <a:effectLst/>
                <a:latin typeface="Times New Roman"/>
                <a:ea typeface="Times New Roman"/>
              </a:rPr>
              <a:t>Скоро варить -скороварка</a:t>
            </a:r>
          </a:p>
          <a:p>
            <a:pPr>
              <a:spcAft>
                <a:spcPts val="0"/>
              </a:spcAft>
            </a:pPr>
            <a:r>
              <a:rPr lang="ru-RU" sz="2000" dirty="0" smtClean="0">
                <a:effectLst/>
                <a:latin typeface="Times New Roman"/>
                <a:ea typeface="Times New Roman"/>
              </a:rPr>
              <a:t> «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Підбери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слова».</a:t>
            </a:r>
          </a:p>
          <a:p>
            <a:pPr>
              <a:spcAft>
                <a:spcPts val="0"/>
              </a:spcAft>
            </a:pPr>
            <a:r>
              <a:rPr lang="ru-RU" sz="2000" dirty="0" err="1" smtClean="0">
                <a:effectLst/>
                <a:latin typeface="Times New Roman"/>
                <a:ea typeface="Times New Roman"/>
              </a:rPr>
              <a:t>Попросіть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назвати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«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тільки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посуд»,</a:t>
            </a:r>
          </a:p>
          <a:p>
            <a:pPr>
              <a:spcAft>
                <a:spcPts val="0"/>
              </a:spcAft>
            </a:pPr>
            <a:r>
              <a:rPr lang="ru-RU" sz="2000" dirty="0" smtClean="0">
                <a:effectLst/>
                <a:latin typeface="Times New Roman"/>
                <a:ea typeface="Times New Roman"/>
              </a:rPr>
              <a:t>«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Тільки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овочі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»,</a:t>
            </a:r>
          </a:p>
          <a:p>
            <a:pPr>
              <a:spcAft>
                <a:spcPts val="0"/>
              </a:spcAft>
            </a:pPr>
            <a:r>
              <a:rPr lang="ru-RU" sz="2000" dirty="0" smtClean="0">
                <a:effectLst/>
                <a:latin typeface="Times New Roman"/>
                <a:ea typeface="Times New Roman"/>
              </a:rPr>
              <a:t>«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Тільки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фрукти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»,</a:t>
            </a:r>
          </a:p>
          <a:p>
            <a:pPr>
              <a:spcAft>
                <a:spcPts val="0"/>
              </a:spcAft>
            </a:pPr>
            <a:r>
              <a:rPr lang="ru-RU" sz="2000" dirty="0" smtClean="0">
                <a:effectLst/>
                <a:latin typeface="Times New Roman"/>
                <a:ea typeface="Times New Roman"/>
              </a:rPr>
              <a:t>«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Тільки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меблі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».</a:t>
            </a:r>
          </a:p>
          <a:p>
            <a:pPr>
              <a:spcAft>
                <a:spcPts val="0"/>
              </a:spcAft>
            </a:pPr>
            <a:r>
              <a:rPr lang="ru-RU" sz="2000" dirty="0" err="1" smtClean="0">
                <a:effectLst/>
                <a:latin typeface="Times New Roman"/>
                <a:ea typeface="Times New Roman"/>
              </a:rPr>
              <a:t>Можна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дати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завдання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складніше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: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назвати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«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тільки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молочні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продукти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», «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тільки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м'ясні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продукти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», «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хлібобулочні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вироби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».</a:t>
            </a:r>
            <a:endParaRPr lang="ru-RU" sz="2000" dirty="0">
              <a:effectLst/>
              <a:latin typeface="Times New Roman"/>
              <a:ea typeface="Times New Roman"/>
            </a:endParaRPr>
          </a:p>
        </p:txBody>
      </p:sp>
      <p:pic>
        <p:nvPicPr>
          <p:cNvPr id="10244" name="Picture 4" descr="C:\Users\Админ\Desktop\загружено - копия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882535"/>
            <a:ext cx="3168352" cy="3357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867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1267" name="Picture 3" descr="C:\Users\Админ\Desktop\69ea633cd4f832fe313821709de308e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181830" y="-1106765"/>
            <a:ext cx="6866259" cy="9177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55576" y="908720"/>
            <a:ext cx="806489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dirty="0" err="1" smtClean="0">
                <a:effectLst/>
                <a:latin typeface="Times New Roman"/>
                <a:ea typeface="Times New Roman"/>
              </a:rPr>
              <a:t>Ігри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 на </a:t>
            </a:r>
            <a:r>
              <a:rPr lang="ru-RU" sz="2400" b="1" dirty="0" err="1" smtClean="0">
                <a:effectLst/>
                <a:latin typeface="Times New Roman"/>
                <a:ea typeface="Times New Roman"/>
              </a:rPr>
              <a:t>розвиток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 err="1" smtClean="0">
                <a:effectLst/>
                <a:latin typeface="Times New Roman"/>
                <a:ea typeface="Times New Roman"/>
              </a:rPr>
              <a:t>граматичної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 err="1" smtClean="0">
                <a:effectLst/>
                <a:latin typeface="Times New Roman"/>
                <a:ea typeface="Times New Roman"/>
              </a:rPr>
              <a:t>будови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.</a:t>
            </a: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Апельсин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Який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він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?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Смачний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круглий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помаранчевий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запашний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великий,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екзотичний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...</a:t>
            </a:r>
            <a:endParaRPr lang="ru-RU" sz="16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А булка яка?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М'яка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здобна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смачна, солодка,</a:t>
            </a:r>
            <a:endParaRPr lang="ru-RU" sz="16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 err="1" smtClean="0">
                <a:effectLst/>
                <a:latin typeface="Times New Roman"/>
                <a:ea typeface="Times New Roman"/>
              </a:rPr>
              <a:t>Навчіть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дитину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використовувати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зменшувально-пестливі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суфікси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і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вийдуть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апельсинчик, булочка і т.д.</a:t>
            </a:r>
            <a:endParaRPr lang="ru-RU" sz="16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«Варимо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варення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»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-,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наприклад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з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яблук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варення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(яке?)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Яблучне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а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зі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смородини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-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смородинове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з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полуниці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-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полуничне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з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вишні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-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вишневе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і т. д. І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навпаки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: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чорничне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варення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з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чого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?</a:t>
            </a:r>
            <a:endParaRPr lang="ru-RU" sz="16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«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Приготуємо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сік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».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З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яблук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сік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(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який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?) (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Яблучний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з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моркви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(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морквяний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) і т. д.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Впоралися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? А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потім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навпаки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: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апельсиновий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сік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з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чого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? (З апельсина ...</a:t>
            </a:r>
            <a:endParaRPr lang="ru-RU" sz="16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 err="1" smtClean="0">
                <a:effectLst/>
                <a:latin typeface="Times New Roman"/>
                <a:ea typeface="Times New Roman"/>
              </a:rPr>
              <a:t>Запіканка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(Яка?)</a:t>
            </a:r>
            <a:endParaRPr lang="ru-RU" sz="16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«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Вперті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слова» -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це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слова,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які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ніколи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не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змінюються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: какао.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Попросіть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його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придумати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з ними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пропозиції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та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стежте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щоб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дитина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не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змінював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ці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слова.</a:t>
            </a:r>
            <a:endParaRPr lang="ru-RU" sz="16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 err="1" smtClean="0">
                <a:effectLst/>
                <a:latin typeface="Times New Roman"/>
                <a:ea typeface="Times New Roman"/>
              </a:rPr>
              <a:t>Розбираючи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сумку з покупками,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можна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повторити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прийменники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:</a:t>
            </a:r>
            <a:endParaRPr lang="ru-RU" sz="16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 err="1" smtClean="0">
                <a:effectLst/>
                <a:latin typeface="Times New Roman"/>
                <a:ea typeface="Times New Roman"/>
              </a:rPr>
              <a:t>Куди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ми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покладемо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м'ясо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? Правильно, в холодильник.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Фрукти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залишимо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на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столі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а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печиво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приберемо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на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полицю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і т.д.</a:t>
            </a:r>
            <a:endParaRPr lang="ru-RU" sz="16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«Де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що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сховалося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?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Чого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не стало? »</a:t>
            </a:r>
            <a:endParaRPr lang="ru-RU" sz="1600" dirty="0" smtClean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701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2291" name="Picture 3" descr="C:\Users\Админ\Desktop\cfa146a029267cef9f7f7618f82b227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64" y="0"/>
            <a:ext cx="90810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116632"/>
            <a:ext cx="8784976" cy="49870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err="1" smtClean="0">
                <a:effectLst/>
                <a:latin typeface="Times New Roman"/>
                <a:ea typeface="Times New Roman"/>
              </a:rPr>
              <a:t>Ігри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що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розвивають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монологічне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і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діалогічне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мовлення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,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увагу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,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пам'ять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,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аналітико-синтетичне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мислення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.</a:t>
            </a:r>
            <a:endParaRPr lang="ru-RU" sz="16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 </a:t>
            </a:r>
            <a:endParaRPr lang="ru-RU" sz="16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 err="1" smtClean="0">
                <a:effectLst/>
                <a:latin typeface="Times New Roman"/>
                <a:ea typeface="Times New Roman"/>
              </a:rPr>
              <a:t>Дорослий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пропонує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:«Я буду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описувати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щось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а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ти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назви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це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одним словом»</a:t>
            </a:r>
            <a:endParaRPr lang="ru-RU" sz="16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Велика ложка, за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допомогою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якої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наливають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суп.</a:t>
            </a:r>
            <a:endParaRPr lang="ru-RU" sz="16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 err="1" smtClean="0">
                <a:effectLst/>
                <a:latin typeface="Times New Roman"/>
                <a:ea typeface="Times New Roman"/>
              </a:rPr>
              <a:t>Ранкова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їжа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. </a:t>
            </a:r>
            <a:endParaRPr lang="ru-RU" sz="1600" dirty="0" smtClean="0">
              <a:effectLst/>
              <a:latin typeface="Times New Roman"/>
              <a:ea typeface="Times New Roman"/>
            </a:endParaRPr>
          </a:p>
          <a:p>
            <a:pPr indent="200025">
              <a:spcAft>
                <a:spcPts val="750"/>
              </a:spcAft>
            </a:pPr>
            <a:r>
              <a:rPr lang="ru-RU" dirty="0" err="1" smtClean="0">
                <a:effectLst/>
                <a:latin typeface="Times New Roman"/>
                <a:ea typeface="Times New Roman"/>
              </a:rPr>
              <a:t>Логопедична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гра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для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тренування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складання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складнопідрядних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речень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пояснювального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характеру. Запитайте в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дитини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:</a:t>
            </a:r>
            <a:endParaRPr lang="ru-RU" sz="1600" dirty="0" smtClean="0">
              <a:effectLst/>
              <a:latin typeface="Times New Roman"/>
              <a:ea typeface="Times New Roman"/>
            </a:endParaRPr>
          </a:p>
          <a:p>
            <a:pPr indent="200025" algn="just"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- Як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ти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вважаєш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що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я буду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готувати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?</a:t>
            </a:r>
            <a:endParaRPr lang="ru-RU" sz="1600" dirty="0" smtClean="0">
              <a:effectLst/>
              <a:latin typeface="Times New Roman"/>
              <a:ea typeface="Times New Roman"/>
            </a:endParaRPr>
          </a:p>
          <a:p>
            <a:pPr indent="200025" algn="just">
              <a:spcAft>
                <a:spcPts val="0"/>
              </a:spcAft>
            </a:pPr>
            <a:r>
              <a:rPr lang="ru-RU" dirty="0" err="1" smtClean="0">
                <a:effectLst/>
                <a:latin typeface="Times New Roman"/>
                <a:ea typeface="Times New Roman"/>
              </a:rPr>
              <a:t>Дитина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повинна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відповісти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приблизно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так:</a:t>
            </a:r>
            <a:endParaRPr lang="ru-RU" sz="1600" dirty="0" smtClean="0">
              <a:effectLst/>
              <a:latin typeface="Times New Roman"/>
              <a:ea typeface="Times New Roman"/>
            </a:endParaRPr>
          </a:p>
          <a:p>
            <a:pPr indent="200025" algn="just"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- Я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вважаю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що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ти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будеш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готувати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картопляне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пюре, тому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що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ти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почистила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багато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картоплі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.</a:t>
            </a:r>
            <a:endParaRPr lang="ru-RU" sz="1600" dirty="0" smtClean="0">
              <a:effectLst/>
              <a:latin typeface="Times New Roman"/>
              <a:ea typeface="Times New Roman"/>
            </a:endParaRPr>
          </a:p>
          <a:p>
            <a:pPr indent="200025" algn="just"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 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Логопедична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гра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«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Чарівні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страви»</a:t>
            </a:r>
            <a:endParaRPr lang="ru-RU" sz="1600" dirty="0" smtClean="0">
              <a:effectLst/>
              <a:latin typeface="Times New Roman"/>
              <a:ea typeface="Times New Roman"/>
            </a:endParaRPr>
          </a:p>
          <a:p>
            <a:pPr indent="200025" algn="just"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Для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створення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у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дитини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веселого настрою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можна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утворити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пари з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продуктів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що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не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поєднуються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між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собою, і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попросити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пояснити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наприклад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чи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бувають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вишневі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котлети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або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апельсиновий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суп.</a:t>
            </a:r>
            <a:endParaRPr lang="ru-RU" sz="16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 </a:t>
            </a:r>
            <a:endParaRPr lang="ru-RU" sz="16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728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3314" name="Picture 2" descr="C:\Users\Админ\Desktop\9edcd3b50be5594ede65bceadbb911a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2526"/>
            <a:ext cx="925252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35696" y="5301208"/>
            <a:ext cx="55446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</a:t>
            </a:r>
            <a:r>
              <a:rPr lang="uk-UA" sz="4400" b="1" i="1" dirty="0" smtClean="0">
                <a:latin typeface="Arial Black" pitchFamily="34" charset="0"/>
                <a:ea typeface="GulimChe" pitchFamily="49" charset="-127"/>
                <a:cs typeface="Arabic Typesetting" pitchFamily="66" charset="-78"/>
              </a:rPr>
              <a:t>Дякую за увагу !</a:t>
            </a:r>
            <a:endParaRPr lang="ru-RU" sz="4400" b="1" i="1" dirty="0">
              <a:latin typeface="Arial Black" pitchFamily="34" charset="0"/>
              <a:ea typeface="GulimChe" pitchFamily="49" charset="-127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754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дмин\Desktop\003-0x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068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Админ\Desktop\36ed32c4a676b823d7ecc6b0b5b4526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0476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43608" y="2492895"/>
            <a:ext cx="7344816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На </a:t>
            </a:r>
            <a:r>
              <a:rPr lang="ru-RU" sz="3200" b="1" dirty="0" err="1"/>
              <a:t>кухні</a:t>
            </a:r>
            <a:r>
              <a:rPr lang="ru-RU" sz="3200" b="1" dirty="0"/>
              <a:t> </a:t>
            </a:r>
            <a:r>
              <a:rPr lang="ru-RU" sz="3200" b="1" dirty="0" err="1"/>
              <a:t>можна</a:t>
            </a:r>
            <a:r>
              <a:rPr lang="ru-RU" sz="3200" b="1" dirty="0"/>
              <a:t>:</a:t>
            </a:r>
            <a:endParaRPr lang="ru-RU" sz="3200" dirty="0"/>
          </a:p>
          <a:p>
            <a:pPr lvl="0"/>
            <a:r>
              <a:rPr lang="ru-RU" dirty="0" err="1"/>
              <a:t>розвивати</a:t>
            </a:r>
            <a:r>
              <a:rPr lang="ru-RU" dirty="0"/>
              <a:t> </a:t>
            </a:r>
            <a:r>
              <a:rPr lang="ru-RU" dirty="0" err="1"/>
              <a:t>артикуляційний</a:t>
            </a:r>
            <a:r>
              <a:rPr lang="ru-RU" dirty="0"/>
              <a:t> аппарат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цікавих</a:t>
            </a:r>
            <a:r>
              <a:rPr lang="ru-RU" dirty="0"/>
              <a:t> </a:t>
            </a:r>
            <a:r>
              <a:rPr lang="ru-RU" dirty="0" err="1"/>
              <a:t>вправ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виробити</a:t>
            </a:r>
            <a:r>
              <a:rPr lang="ru-RU" dirty="0"/>
              <a:t> </a:t>
            </a:r>
            <a:r>
              <a:rPr lang="ru-RU" dirty="0" err="1"/>
              <a:t>подовжений</a:t>
            </a:r>
            <a:r>
              <a:rPr lang="ru-RU" dirty="0"/>
              <a:t> і </a:t>
            </a:r>
            <a:r>
              <a:rPr lang="ru-RU" dirty="0" err="1"/>
              <a:t>сильний</a:t>
            </a:r>
            <a:r>
              <a:rPr lang="ru-RU" dirty="0"/>
              <a:t> </a:t>
            </a:r>
            <a:r>
              <a:rPr lang="ru-RU" dirty="0" err="1"/>
              <a:t>мовленнєвий</a:t>
            </a:r>
            <a:r>
              <a:rPr lang="ru-RU" dirty="0"/>
              <a:t> </a:t>
            </a:r>
            <a:r>
              <a:rPr lang="ru-RU" dirty="0" err="1"/>
              <a:t>видих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розвивати</a:t>
            </a:r>
            <a:r>
              <a:rPr lang="ru-RU" dirty="0"/>
              <a:t> </a:t>
            </a:r>
            <a:r>
              <a:rPr lang="ru-RU" dirty="0" err="1"/>
              <a:t>дрібну</a:t>
            </a:r>
            <a:r>
              <a:rPr lang="ru-RU" dirty="0"/>
              <a:t> моторику;</a:t>
            </a:r>
          </a:p>
          <a:p>
            <a:pPr lvl="0"/>
            <a:r>
              <a:rPr lang="ru-RU" dirty="0" err="1"/>
              <a:t>формувати</a:t>
            </a:r>
            <a:r>
              <a:rPr lang="ru-RU" dirty="0"/>
              <a:t> </a:t>
            </a:r>
            <a:r>
              <a:rPr lang="ru-RU" dirty="0" err="1"/>
              <a:t>слухову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та </a:t>
            </a:r>
            <a:r>
              <a:rPr lang="ru-RU" dirty="0" err="1"/>
              <a:t>фонематетичне</a:t>
            </a:r>
            <a:r>
              <a:rPr lang="ru-RU" dirty="0"/>
              <a:t> </a:t>
            </a:r>
            <a:r>
              <a:rPr lang="ru-RU" dirty="0" err="1"/>
              <a:t>сприйняття</a:t>
            </a:r>
            <a:r>
              <a:rPr lang="ru-RU" dirty="0"/>
              <a:t>.</a:t>
            </a:r>
          </a:p>
          <a:p>
            <a:pPr lvl="0"/>
            <a:r>
              <a:rPr lang="ru-RU" dirty="0" err="1"/>
              <a:t>активізувати</a:t>
            </a:r>
            <a:r>
              <a:rPr lang="ru-RU" dirty="0"/>
              <a:t> і </a:t>
            </a:r>
            <a:r>
              <a:rPr lang="ru-RU" dirty="0" err="1"/>
              <a:t>збагатити</a:t>
            </a:r>
            <a:r>
              <a:rPr lang="ru-RU" dirty="0"/>
              <a:t> словник </a:t>
            </a:r>
            <a:r>
              <a:rPr lang="ru-RU" dirty="0" err="1"/>
              <a:t>дитини</a:t>
            </a:r>
            <a:r>
              <a:rPr lang="ru-RU" dirty="0"/>
              <a:t> </a:t>
            </a:r>
            <a:r>
              <a:rPr lang="ru-RU" dirty="0" err="1"/>
              <a:t>іменниками</a:t>
            </a:r>
            <a:r>
              <a:rPr lang="ru-RU" dirty="0"/>
              <a:t> і </a:t>
            </a:r>
            <a:r>
              <a:rPr lang="ru-RU" dirty="0" err="1"/>
              <a:t>прикметниками</a:t>
            </a:r>
            <a:r>
              <a:rPr lang="ru-RU" dirty="0"/>
              <a:t> для </a:t>
            </a:r>
            <a:r>
              <a:rPr lang="ru-RU" dirty="0" err="1"/>
              <a:t>позначення</a:t>
            </a:r>
            <a:r>
              <a:rPr lang="ru-RU" dirty="0"/>
              <a:t> </a:t>
            </a:r>
            <a:r>
              <a:rPr lang="ru-RU" dirty="0" err="1"/>
              <a:t>харчових</a:t>
            </a:r>
            <a:r>
              <a:rPr lang="ru-RU" dirty="0"/>
              <a:t> </a:t>
            </a:r>
            <a:r>
              <a:rPr lang="ru-RU" dirty="0" err="1"/>
              <a:t>продуктів</a:t>
            </a:r>
            <a:r>
              <a:rPr lang="ru-RU" dirty="0"/>
              <a:t>, </a:t>
            </a:r>
            <a:r>
              <a:rPr lang="ru-RU" dirty="0" err="1"/>
              <a:t>страв</a:t>
            </a:r>
            <a:r>
              <a:rPr lang="ru-RU" dirty="0"/>
              <a:t>, </a:t>
            </a:r>
            <a:r>
              <a:rPr lang="ru-RU" dirty="0" err="1"/>
              <a:t>овочів</a:t>
            </a:r>
            <a:r>
              <a:rPr lang="ru-RU" dirty="0"/>
              <a:t> і </a:t>
            </a:r>
            <a:r>
              <a:rPr lang="ru-RU" dirty="0" err="1"/>
              <a:t>фруктів</a:t>
            </a:r>
            <a:r>
              <a:rPr lang="ru-RU" dirty="0"/>
              <a:t>, посуду, </a:t>
            </a:r>
            <a:r>
              <a:rPr lang="ru-RU" dirty="0" err="1"/>
              <a:t>побутової</a:t>
            </a:r>
            <a:r>
              <a:rPr lang="ru-RU" dirty="0"/>
              <a:t> </a:t>
            </a:r>
            <a:r>
              <a:rPr lang="ru-RU" dirty="0" err="1"/>
              <a:t>техніки</a:t>
            </a:r>
            <a:r>
              <a:rPr lang="ru-RU" dirty="0"/>
              <a:t>, </a:t>
            </a:r>
            <a:r>
              <a:rPr lang="ru-RU" dirty="0" err="1"/>
              <a:t>членів</a:t>
            </a:r>
            <a:r>
              <a:rPr lang="ru-RU" dirty="0"/>
              <a:t> </a:t>
            </a:r>
            <a:r>
              <a:rPr lang="ru-RU" dirty="0" err="1"/>
              <a:t>родини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тренуватися</a:t>
            </a:r>
            <a:r>
              <a:rPr lang="ru-RU" dirty="0"/>
              <a:t> у </a:t>
            </a:r>
            <a:r>
              <a:rPr lang="ru-RU" dirty="0" err="1"/>
              <a:t>суфіксальному</a:t>
            </a:r>
            <a:r>
              <a:rPr lang="ru-RU" dirty="0"/>
              <a:t> </a:t>
            </a:r>
            <a:r>
              <a:rPr lang="ru-RU" dirty="0" err="1"/>
              <a:t>словотворенні</a:t>
            </a:r>
            <a:r>
              <a:rPr lang="ru-RU" dirty="0"/>
              <a:t> </a:t>
            </a:r>
            <a:r>
              <a:rPr lang="ru-RU" dirty="0" err="1"/>
              <a:t>прикметників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іменників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вчити</a:t>
            </a:r>
            <a:r>
              <a:rPr lang="ru-RU" dirty="0"/>
              <a:t> правильно </a:t>
            </a:r>
            <a:r>
              <a:rPr lang="ru-RU" dirty="0" err="1"/>
              <a:t>узгоджувати</a:t>
            </a:r>
            <a:r>
              <a:rPr lang="ru-RU" dirty="0"/>
              <a:t> </a:t>
            </a:r>
            <a:r>
              <a:rPr lang="ru-RU" dirty="0" err="1"/>
              <a:t>прикметники</a:t>
            </a:r>
            <a:r>
              <a:rPr lang="ru-RU" dirty="0"/>
              <a:t> з </a:t>
            </a:r>
            <a:r>
              <a:rPr lang="ru-RU" dirty="0" err="1"/>
              <a:t>іменниками</a:t>
            </a:r>
            <a:r>
              <a:rPr lang="ru-RU" dirty="0"/>
              <a:t> в </a:t>
            </a:r>
            <a:r>
              <a:rPr lang="ru-RU" dirty="0" err="1"/>
              <a:t>роді</a:t>
            </a:r>
            <a:r>
              <a:rPr lang="ru-RU" dirty="0"/>
              <a:t>, </a:t>
            </a:r>
            <a:r>
              <a:rPr lang="ru-RU" dirty="0" err="1"/>
              <a:t>числі</a:t>
            </a:r>
            <a:r>
              <a:rPr lang="ru-RU" dirty="0"/>
              <a:t>, </a:t>
            </a:r>
            <a:r>
              <a:rPr lang="ru-RU" dirty="0" err="1"/>
              <a:t>відмінку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складати</a:t>
            </a:r>
            <a:r>
              <a:rPr lang="ru-RU" dirty="0"/>
              <a:t> з </a:t>
            </a:r>
            <a:r>
              <a:rPr lang="ru-RU" dirty="0" err="1"/>
              <a:t>цими</a:t>
            </a:r>
            <a:r>
              <a:rPr lang="ru-RU" dirty="0"/>
              <a:t> </a:t>
            </a:r>
            <a:r>
              <a:rPr lang="ru-RU" dirty="0" err="1"/>
              <a:t>словосполученнями</a:t>
            </a:r>
            <a:r>
              <a:rPr lang="ru-RU" dirty="0"/>
              <a:t> причинно-</a:t>
            </a:r>
            <a:r>
              <a:rPr lang="ru-RU" dirty="0" err="1"/>
              <a:t>наслідкові</a:t>
            </a:r>
            <a:r>
              <a:rPr lang="ru-RU" dirty="0"/>
              <a:t> </a:t>
            </a:r>
            <a:r>
              <a:rPr lang="ru-RU" dirty="0" err="1"/>
              <a:t>складнопідрядні</a:t>
            </a:r>
            <a:r>
              <a:rPr lang="ru-RU" dirty="0"/>
              <a:t> (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сполучником</a:t>
            </a:r>
            <a:r>
              <a:rPr lang="ru-RU" dirty="0"/>
              <a:t> «тому </a:t>
            </a:r>
            <a:r>
              <a:rPr lang="ru-RU" dirty="0" err="1"/>
              <a:t>що</a:t>
            </a:r>
            <a:r>
              <a:rPr lang="ru-RU" dirty="0"/>
              <a:t>») </a:t>
            </a:r>
            <a:r>
              <a:rPr lang="ru-RU" dirty="0" err="1"/>
              <a:t>речення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розвивати</a:t>
            </a:r>
            <a:r>
              <a:rPr lang="ru-RU" dirty="0"/>
              <a:t> </a:t>
            </a:r>
            <a:r>
              <a:rPr lang="ru-RU" dirty="0" err="1"/>
              <a:t>монологічне</a:t>
            </a:r>
            <a:r>
              <a:rPr lang="ru-RU" dirty="0"/>
              <a:t> і </a:t>
            </a:r>
            <a:r>
              <a:rPr lang="ru-RU" dirty="0" err="1"/>
              <a:t>діалогічне</a:t>
            </a:r>
            <a:r>
              <a:rPr lang="ru-RU" dirty="0"/>
              <a:t> </a:t>
            </a:r>
            <a:r>
              <a:rPr lang="ru-RU" dirty="0" err="1"/>
              <a:t>мовлення</a:t>
            </a:r>
            <a:r>
              <a:rPr lang="ru-RU" dirty="0"/>
              <a:t>, </a:t>
            </a:r>
            <a:r>
              <a:rPr lang="ru-RU" dirty="0" err="1"/>
              <a:t>увагу</a:t>
            </a:r>
            <a:r>
              <a:rPr lang="ru-RU" dirty="0"/>
              <a:t>, </a:t>
            </a:r>
            <a:r>
              <a:rPr lang="ru-RU" dirty="0" err="1"/>
              <a:t>пам'ять</a:t>
            </a:r>
            <a:r>
              <a:rPr lang="ru-RU" dirty="0"/>
              <a:t>, </a:t>
            </a:r>
            <a:r>
              <a:rPr lang="ru-RU" dirty="0" err="1"/>
              <a:t>аналітико-синтетичне</a:t>
            </a:r>
            <a:r>
              <a:rPr lang="ru-RU" dirty="0"/>
              <a:t> </a:t>
            </a:r>
            <a:r>
              <a:rPr lang="ru-RU" dirty="0" err="1"/>
              <a:t>мислення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3379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 descr="C:\Users\Админ\Desktop\ea7e28496dddfd44b8048d3af6c8625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288463" y="1608911"/>
            <a:ext cx="586814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dirty="0" err="1" smtClean="0">
                <a:effectLst/>
                <a:latin typeface="Times New Roman"/>
                <a:ea typeface="Times New Roman"/>
              </a:rPr>
              <a:t>Всі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 err="1" smtClean="0">
                <a:effectLst/>
                <a:latin typeface="Times New Roman"/>
                <a:ea typeface="Times New Roman"/>
              </a:rPr>
              <a:t>ігри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 err="1" smtClean="0">
                <a:effectLst/>
                <a:latin typeface="Times New Roman"/>
                <a:ea typeface="Times New Roman"/>
              </a:rPr>
              <a:t>можна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 err="1" smtClean="0">
                <a:effectLst/>
                <a:latin typeface="Times New Roman"/>
                <a:ea typeface="Times New Roman"/>
              </a:rPr>
              <a:t>розділити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 на </a:t>
            </a:r>
            <a:r>
              <a:rPr lang="ru-RU" sz="2400" b="1" dirty="0" err="1" smtClean="0">
                <a:effectLst/>
                <a:latin typeface="Times New Roman"/>
                <a:ea typeface="Times New Roman"/>
              </a:rPr>
              <a:t>групи</a:t>
            </a: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400" dirty="0" err="1" smtClean="0">
                <a:effectLst/>
                <a:latin typeface="Times New Roman"/>
                <a:ea typeface="Times New Roman"/>
              </a:rPr>
              <a:t>Ігри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на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розвиток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артикуляції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і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дрібної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моторики, </a:t>
            </a:r>
          </a:p>
          <a:p>
            <a:pPr>
              <a:spcAft>
                <a:spcPts val="0"/>
              </a:spcAft>
            </a:pPr>
            <a:r>
              <a:rPr lang="uk-UA" sz="2400" dirty="0" smtClean="0">
                <a:effectLst/>
                <a:latin typeface="Times New Roman"/>
                <a:ea typeface="Times New Roman"/>
              </a:rPr>
              <a:t>Вправи для розвитку мовленнєвого дихання,</a:t>
            </a: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400" dirty="0" err="1" smtClean="0">
                <a:effectLst/>
                <a:latin typeface="Times New Roman"/>
                <a:ea typeface="Times New Roman"/>
              </a:rPr>
              <a:t>Ігри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для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розвиватку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дрібної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 моторики;</a:t>
            </a:r>
          </a:p>
          <a:p>
            <a:pPr>
              <a:spcAft>
                <a:spcPts val="0"/>
              </a:spcAft>
            </a:pPr>
            <a:r>
              <a:rPr lang="ru-RU" sz="2400" dirty="0" err="1">
                <a:latin typeface="Times New Roman"/>
                <a:ea typeface="Times New Roman"/>
              </a:rPr>
              <a:t>І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гри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на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розвиток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звукового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сприйняття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та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слухової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уваги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,</a:t>
            </a:r>
          </a:p>
          <a:p>
            <a:pPr>
              <a:spcAft>
                <a:spcPts val="0"/>
              </a:spcAft>
            </a:pPr>
            <a:r>
              <a:rPr lang="ru-RU" sz="2400" dirty="0" err="1">
                <a:latin typeface="Times New Roman"/>
                <a:ea typeface="Times New Roman"/>
              </a:rPr>
              <a:t>І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гри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на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збагачення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словникового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запасу,</a:t>
            </a:r>
          </a:p>
          <a:p>
            <a:pPr>
              <a:spcAft>
                <a:spcPts val="0"/>
              </a:spcAft>
            </a:pPr>
            <a:r>
              <a:rPr lang="ru-RU" sz="2400" dirty="0" err="1">
                <a:latin typeface="Times New Roman"/>
                <a:ea typeface="Times New Roman"/>
              </a:rPr>
              <a:t>І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гри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на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розвиток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граматичної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будови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мови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.</a:t>
            </a:r>
            <a:endParaRPr lang="ru-RU" sz="2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3686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2" name="Picture 2" descr="C:\Users\Админ\Desktop\042933c9b5122d4813e68a921763187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120827" y="-1092016"/>
            <a:ext cx="6902346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Админ\Desktop\005-0x0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8" t="-1066" r="76942" b="60056"/>
          <a:stretch/>
        </p:blipFill>
        <p:spPr bwMode="auto">
          <a:xfrm>
            <a:off x="-1" y="0"/>
            <a:ext cx="2112850" cy="2812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835696" y="836712"/>
            <a:ext cx="7056784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000" b="1" dirty="0" smtClean="0">
                <a:effectLst/>
                <a:latin typeface="Times New Roman"/>
                <a:ea typeface="Times New Roman"/>
              </a:rPr>
              <a:t>«</a:t>
            </a:r>
            <a:r>
              <a:rPr lang="ru-RU" sz="2400" b="1" dirty="0" err="1" smtClean="0">
                <a:effectLst/>
                <a:latin typeface="Times New Roman"/>
                <a:ea typeface="Times New Roman"/>
              </a:rPr>
              <a:t>Смачні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 та </a:t>
            </a:r>
            <a:r>
              <a:rPr lang="ru-RU" sz="2400" b="1" dirty="0" err="1" smtClean="0">
                <a:effectLst/>
                <a:latin typeface="Times New Roman"/>
                <a:ea typeface="Times New Roman"/>
              </a:rPr>
              <a:t>цікаві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 err="1" smtClean="0">
                <a:effectLst/>
                <a:latin typeface="Times New Roman"/>
                <a:ea typeface="Times New Roman"/>
              </a:rPr>
              <a:t>артикуляційні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  </a:t>
            </a:r>
            <a:r>
              <a:rPr lang="ru-RU" sz="2400" b="1" dirty="0" err="1" smtClean="0">
                <a:effectLst/>
                <a:latin typeface="Times New Roman"/>
                <a:ea typeface="Times New Roman"/>
              </a:rPr>
              <a:t>вправи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»</a:t>
            </a: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400" dirty="0" smtClean="0">
                <a:effectLst/>
                <a:latin typeface="Times New Roman"/>
                <a:ea typeface="Times New Roman"/>
              </a:rPr>
              <a:t>•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Попросіть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дитину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облизати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тарілку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зі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сметаною «Як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щеня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»</a:t>
            </a:r>
          </a:p>
          <a:p>
            <a:pPr>
              <a:spcAft>
                <a:spcPts val="0"/>
              </a:spcAft>
            </a:pPr>
            <a:r>
              <a:rPr lang="ru-RU" sz="2400" dirty="0" smtClean="0">
                <a:effectLst/>
                <a:latin typeface="Times New Roman"/>
                <a:ea typeface="Times New Roman"/>
              </a:rPr>
              <a:t>•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злизувати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морозиво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з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тарілки</a:t>
            </a: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400" i="1" dirty="0" err="1" smtClean="0">
                <a:effectLst/>
                <a:latin typeface="Times New Roman"/>
                <a:ea typeface="Times New Roman"/>
              </a:rPr>
              <a:t>Вправа</a:t>
            </a:r>
            <a:r>
              <a:rPr lang="ru-RU" sz="2400" i="1" dirty="0" smtClean="0">
                <a:effectLst/>
                <a:latin typeface="Times New Roman"/>
                <a:ea typeface="Times New Roman"/>
              </a:rPr>
              <a:t> «</a:t>
            </a:r>
            <a:r>
              <a:rPr lang="ru-RU" sz="2400" i="1" dirty="0" err="1" smtClean="0">
                <a:effectLst/>
                <a:latin typeface="Times New Roman"/>
                <a:ea typeface="Times New Roman"/>
              </a:rPr>
              <a:t>Млинець</a:t>
            </a:r>
            <a:r>
              <a:rPr lang="ru-RU" sz="2400" i="1" dirty="0" smtClean="0">
                <a:effectLst/>
                <a:latin typeface="Times New Roman"/>
                <a:ea typeface="Times New Roman"/>
              </a:rPr>
              <a:t>»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- 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покласти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широкий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язик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на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нижню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губу і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утримувати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його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потім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подмухати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посередині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язика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(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постудимо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гарячий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млинець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)</a:t>
            </a:r>
          </a:p>
          <a:p>
            <a:pPr>
              <a:spcAft>
                <a:spcPts val="0"/>
              </a:spcAft>
            </a:pPr>
            <a:r>
              <a:rPr lang="ru-RU" sz="2400" i="1" dirty="0" err="1" smtClean="0">
                <a:effectLst/>
                <a:latin typeface="Times New Roman"/>
                <a:ea typeface="Times New Roman"/>
              </a:rPr>
              <a:t>Вправа</a:t>
            </a:r>
            <a:r>
              <a:rPr lang="ru-RU" sz="2400" i="1" dirty="0" smtClean="0">
                <a:effectLst/>
                <a:latin typeface="Times New Roman"/>
                <a:ea typeface="Times New Roman"/>
              </a:rPr>
              <a:t> «Бублик»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-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округлити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губи як бублик.</a:t>
            </a:r>
          </a:p>
          <a:p>
            <a:pPr>
              <a:spcAft>
                <a:spcPts val="0"/>
              </a:spcAft>
            </a:pPr>
            <a:r>
              <a:rPr lang="ru-RU" sz="2400" i="1" dirty="0" err="1" smtClean="0">
                <a:effectLst/>
                <a:latin typeface="Times New Roman"/>
                <a:ea typeface="Times New Roman"/>
              </a:rPr>
              <a:t>Вправа</a:t>
            </a:r>
            <a:r>
              <a:rPr lang="ru-RU" sz="2400" i="1" dirty="0" smtClean="0">
                <a:effectLst/>
                <a:latin typeface="Times New Roman"/>
                <a:ea typeface="Times New Roman"/>
              </a:rPr>
              <a:t> «</a:t>
            </a:r>
            <a:r>
              <a:rPr lang="ru-RU" sz="2400" i="1" dirty="0" err="1" smtClean="0">
                <a:effectLst/>
                <a:latin typeface="Times New Roman"/>
                <a:ea typeface="Times New Roman"/>
              </a:rPr>
              <a:t>Цукерка</a:t>
            </a:r>
            <a:r>
              <a:rPr lang="ru-RU" sz="2400" i="1" dirty="0" smtClean="0">
                <a:effectLst/>
                <a:latin typeface="Times New Roman"/>
                <a:ea typeface="Times New Roman"/>
              </a:rPr>
              <a:t>» -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пружним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язичком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впрати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в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щічки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.</a:t>
            </a:r>
          </a:p>
          <a:p>
            <a:pPr>
              <a:spcAft>
                <a:spcPts val="0"/>
              </a:spcAft>
            </a:pPr>
            <a:r>
              <a:rPr lang="ru-RU" sz="2400" i="1" dirty="0" err="1" smtClean="0">
                <a:effectLst/>
                <a:latin typeface="Times New Roman"/>
                <a:ea typeface="Times New Roman"/>
              </a:rPr>
              <a:t>Вправа</a:t>
            </a:r>
            <a:r>
              <a:rPr lang="ru-RU" sz="2400" i="1" dirty="0" smtClean="0">
                <a:effectLst/>
                <a:latin typeface="Times New Roman"/>
                <a:ea typeface="Times New Roman"/>
              </a:rPr>
              <a:t> «</a:t>
            </a:r>
            <a:r>
              <a:rPr lang="ru-RU" sz="2400" i="1" dirty="0" err="1" smtClean="0">
                <a:effectLst/>
                <a:latin typeface="Times New Roman"/>
                <a:ea typeface="Times New Roman"/>
              </a:rPr>
              <a:t>Іриска</a:t>
            </a:r>
            <a:r>
              <a:rPr lang="ru-RU" sz="2400" i="1" dirty="0" smtClean="0">
                <a:effectLst/>
                <a:latin typeface="Times New Roman"/>
                <a:ea typeface="Times New Roman"/>
              </a:rPr>
              <a:t>» -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цмокати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кінчиком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язика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.</a:t>
            </a:r>
          </a:p>
          <a:p>
            <a:pPr>
              <a:spcAft>
                <a:spcPts val="0"/>
              </a:spcAft>
            </a:pPr>
            <a:r>
              <a:rPr lang="ru-RU" sz="2400" i="1" dirty="0" err="1" smtClean="0">
                <a:effectLst/>
                <a:latin typeface="Times New Roman"/>
                <a:ea typeface="Times New Roman"/>
              </a:rPr>
              <a:t>Вправа</a:t>
            </a:r>
            <a:r>
              <a:rPr lang="ru-RU" sz="2400" i="1" dirty="0" smtClean="0">
                <a:effectLst/>
                <a:latin typeface="Times New Roman"/>
                <a:ea typeface="Times New Roman"/>
              </a:rPr>
              <a:t> «</a:t>
            </a:r>
            <a:r>
              <a:rPr lang="ru-RU" sz="2400" i="1" dirty="0" err="1" smtClean="0">
                <a:effectLst/>
                <a:latin typeface="Times New Roman"/>
                <a:ea typeface="Times New Roman"/>
              </a:rPr>
              <a:t>Наліпимо</a:t>
            </a:r>
            <a:r>
              <a:rPr lang="ru-RU" sz="2400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i="1" dirty="0" err="1" smtClean="0">
                <a:effectLst/>
                <a:latin typeface="Times New Roman"/>
                <a:ea typeface="Times New Roman"/>
              </a:rPr>
              <a:t>варенички</a:t>
            </a:r>
            <a:r>
              <a:rPr lang="ru-RU" sz="2400" i="1" dirty="0" smtClean="0">
                <a:effectLst/>
                <a:latin typeface="Times New Roman"/>
                <a:ea typeface="Times New Roman"/>
              </a:rPr>
              <a:t>» - 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пальчиками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захопити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обидві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губи і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ніби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зліплювати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</a:p>
          <a:p>
            <a:pPr>
              <a:spcAft>
                <a:spcPts val="0"/>
              </a:spcAft>
            </a:pPr>
            <a:r>
              <a:rPr lang="ru-RU" sz="2400" dirty="0" smtClean="0">
                <a:effectLst/>
                <a:latin typeface="Times New Roman"/>
                <a:ea typeface="Times New Roman"/>
              </a:rPr>
              <a:t>вареники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робити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самомасаж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.</a:t>
            </a:r>
          </a:p>
          <a:p>
            <a:pPr>
              <a:spcAft>
                <a:spcPts val="0"/>
              </a:spcAft>
            </a:pPr>
            <a:endParaRPr lang="ru-RU" sz="20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uk-UA" sz="2000" dirty="0" smtClean="0">
                <a:solidFill>
                  <a:schemeClr val="accent4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 </a:t>
            </a:r>
            <a:endParaRPr lang="ru-RU" sz="2000" dirty="0">
              <a:solidFill>
                <a:schemeClr val="accent4">
                  <a:lumMod val="75000"/>
                </a:schemeClr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9886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67544" y="33265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/>
          </a:p>
        </p:txBody>
      </p:sp>
      <p:pic>
        <p:nvPicPr>
          <p:cNvPr id="14339" name="Picture 3" descr="C:\Users\Админ\Desktop\718d1ff134282f844ac11145cfddd16f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96" y="245551"/>
            <a:ext cx="9036496" cy="6583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Users\Админ\Desktop\718d1ff134282f844ac11145cfddd16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2207"/>
            <a:ext cx="9036496" cy="6583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0" name="Picture 4" descr="C:\Users\Админ\Desktop\ef214e4b6626fce5ed5953cd6e378d5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764704"/>
            <a:ext cx="5718390" cy="4113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1" name="Picture 5" descr="C:\Users\Админ\Desktop\2895d5be640bb372e974de2b67a7268a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79272"/>
          <a:stretch/>
        </p:blipFill>
        <p:spPr bwMode="auto">
          <a:xfrm>
            <a:off x="441717" y="5085184"/>
            <a:ext cx="8552529" cy="177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07504" y="22207"/>
            <a:ext cx="888674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sz="2000" b="1" dirty="0">
                <a:solidFill>
                  <a:srgbClr val="8064A2">
                    <a:lumMod val="75000"/>
                  </a:srgbClr>
                </a:solidFill>
                <a:latin typeface="Times New Roman"/>
                <a:ea typeface="Times New Roman"/>
              </a:rPr>
              <a:t>Використовуючи печиво «соломка» та цукерки «</a:t>
            </a:r>
            <a:r>
              <a:rPr lang="uk-UA" sz="2000" b="1" dirty="0" err="1">
                <a:solidFill>
                  <a:srgbClr val="8064A2">
                    <a:lumMod val="75000"/>
                  </a:srgbClr>
                </a:solidFill>
                <a:latin typeface="Times New Roman"/>
                <a:ea typeface="Times New Roman"/>
              </a:rPr>
              <a:t>Чупа-чупс</a:t>
            </a:r>
            <a:r>
              <a:rPr lang="uk-UA" sz="2000" b="1" dirty="0">
                <a:solidFill>
                  <a:srgbClr val="8064A2">
                    <a:lumMod val="75000"/>
                  </a:srgbClr>
                </a:solidFill>
                <a:latin typeface="Times New Roman"/>
                <a:ea typeface="Times New Roman"/>
              </a:rPr>
              <a:t>» можна урізноманітнити вправи та більше  зацікавити дитину до виконання артикуляційних вправ</a:t>
            </a:r>
            <a:r>
              <a:rPr lang="uk-UA" sz="2000" dirty="0">
                <a:solidFill>
                  <a:srgbClr val="8064A2">
                    <a:lumMod val="75000"/>
                  </a:srgbClr>
                </a:solidFill>
                <a:latin typeface="Times New Roman"/>
                <a:ea typeface="Times New Roman"/>
              </a:rPr>
              <a:t>.</a:t>
            </a:r>
            <a:endParaRPr lang="ru-RU" sz="2000" dirty="0">
              <a:solidFill>
                <a:srgbClr val="8064A2">
                  <a:lumMod val="75000"/>
                </a:srgbClr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3250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09600"/>
            <a:ext cx="8229600" cy="11430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6" name="Picture 2" descr="C:\Users\Админ\Desktop\23980fc035290be003f17467f3a934d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784976" cy="674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771800" y="1628800"/>
            <a:ext cx="522007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uk-UA" sz="2800" b="1" dirty="0" smtClean="0">
                <a:effectLst/>
                <a:latin typeface="Times New Roman"/>
                <a:ea typeface="Times New Roman"/>
              </a:rPr>
              <a:t>«Вправи для розвитку мовленнєвого дихання</a:t>
            </a:r>
            <a:r>
              <a:rPr lang="uk-UA" sz="2800" dirty="0" smtClean="0">
                <a:effectLst/>
                <a:latin typeface="Times New Roman"/>
                <a:ea typeface="Times New Roman"/>
              </a:rPr>
              <a:t>»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uk-UA" sz="2800" dirty="0" smtClean="0">
                <a:solidFill>
                  <a:srgbClr val="464646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800" dirty="0" smtClean="0">
                <a:effectLst/>
                <a:latin typeface="Times New Roman"/>
                <a:ea typeface="Times New Roman"/>
              </a:rPr>
              <a:t>Шторм в </a:t>
            </a:r>
            <a:r>
              <a:rPr lang="ru-RU" sz="2800" dirty="0" err="1" smtClean="0">
                <a:effectLst/>
                <a:latin typeface="Times New Roman"/>
                <a:ea typeface="Times New Roman"/>
              </a:rPr>
              <a:t>склянці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8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800" dirty="0" err="1" smtClean="0">
                <a:effectLst/>
                <a:latin typeface="Times New Roman"/>
                <a:ea typeface="Times New Roman"/>
              </a:rPr>
              <a:t>Дуття</a:t>
            </a:r>
            <a:r>
              <a:rPr lang="ru-RU" sz="2800" dirty="0" smtClean="0">
                <a:effectLst/>
                <a:latin typeface="Times New Roman"/>
                <a:ea typeface="Times New Roman"/>
              </a:rPr>
              <a:t> на воду, на </a:t>
            </a:r>
            <a:r>
              <a:rPr lang="ru-RU" sz="2800" dirty="0" err="1" smtClean="0">
                <a:effectLst/>
                <a:latin typeface="Times New Roman"/>
                <a:ea typeface="Times New Roman"/>
              </a:rPr>
              <a:t>предмети</a:t>
            </a:r>
            <a:r>
              <a:rPr lang="ru-RU" sz="2800" dirty="0" smtClean="0">
                <a:effectLst/>
                <a:latin typeface="Times New Roman"/>
                <a:ea typeface="Times New Roman"/>
              </a:rPr>
              <a:t> на </a:t>
            </a:r>
            <a:r>
              <a:rPr lang="ru-RU" sz="2800" dirty="0" err="1" smtClean="0">
                <a:effectLst/>
                <a:latin typeface="Times New Roman"/>
                <a:ea typeface="Times New Roman"/>
              </a:rPr>
              <a:t>долоньці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800" dirty="0" err="1" smtClean="0">
                <a:effectLst/>
                <a:latin typeface="Times New Roman"/>
                <a:ea typeface="Times New Roman"/>
              </a:rPr>
              <a:t>Настільний</a:t>
            </a:r>
            <a:r>
              <a:rPr lang="ru-RU" sz="28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800" dirty="0" err="1" smtClean="0">
                <a:effectLst/>
                <a:latin typeface="Times New Roman"/>
                <a:ea typeface="Times New Roman"/>
              </a:rPr>
              <a:t>хокей</a:t>
            </a:r>
            <a:r>
              <a:rPr lang="ru-RU" sz="2800" dirty="0" smtClean="0">
                <a:effectLst/>
                <a:latin typeface="Times New Roman"/>
                <a:ea typeface="Times New Roman"/>
              </a:rPr>
              <a:t> (</a:t>
            </a:r>
            <a:r>
              <a:rPr lang="ru-RU" sz="2800" dirty="0" err="1" smtClean="0">
                <a:effectLst/>
                <a:latin typeface="Times New Roman"/>
                <a:ea typeface="Times New Roman"/>
              </a:rPr>
              <a:t>використовуючи</a:t>
            </a:r>
            <a:r>
              <a:rPr lang="ru-RU" sz="28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800" dirty="0" err="1" smtClean="0">
                <a:effectLst/>
                <a:latin typeface="Times New Roman"/>
                <a:ea typeface="Times New Roman"/>
              </a:rPr>
              <a:t>кришечки</a:t>
            </a:r>
            <a:r>
              <a:rPr lang="ru-RU" sz="28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800" dirty="0" err="1" smtClean="0">
                <a:effectLst/>
                <a:latin typeface="Times New Roman"/>
                <a:ea typeface="Times New Roman"/>
              </a:rPr>
              <a:t>від</a:t>
            </a:r>
            <a:r>
              <a:rPr lang="ru-RU" sz="28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800" dirty="0" err="1" smtClean="0">
                <a:effectLst/>
                <a:latin typeface="Times New Roman"/>
                <a:ea typeface="Times New Roman"/>
              </a:rPr>
              <a:t>пляшок</a:t>
            </a:r>
            <a:r>
              <a:rPr lang="ru-RU" sz="2800" dirty="0" smtClean="0">
                <a:effectLst/>
                <a:latin typeface="Times New Roman"/>
                <a:ea typeface="Times New Roman"/>
              </a:rPr>
              <a:t> і соломку для коктейлю, </a:t>
            </a:r>
            <a:r>
              <a:rPr lang="ru-RU" sz="2800" dirty="0" err="1" smtClean="0">
                <a:effectLst/>
                <a:latin typeface="Times New Roman"/>
                <a:ea typeface="Times New Roman"/>
              </a:rPr>
              <a:t>задути</a:t>
            </a:r>
            <a:r>
              <a:rPr lang="ru-RU" sz="2800" dirty="0" smtClean="0">
                <a:effectLst/>
                <a:latin typeface="Times New Roman"/>
                <a:ea typeface="Times New Roman"/>
              </a:rPr>
              <a:t> шайбу з </a:t>
            </a:r>
            <a:r>
              <a:rPr lang="ru-RU" sz="2800" dirty="0" err="1" smtClean="0">
                <a:effectLst/>
                <a:latin typeface="Times New Roman"/>
                <a:ea typeface="Times New Roman"/>
              </a:rPr>
              <a:t>кришечки</a:t>
            </a:r>
            <a:r>
              <a:rPr lang="ru-RU" sz="2800" dirty="0" smtClean="0">
                <a:effectLst/>
                <a:latin typeface="Times New Roman"/>
                <a:ea typeface="Times New Roman"/>
              </a:rPr>
              <a:t> в </a:t>
            </a:r>
            <a:r>
              <a:rPr lang="ru-RU" sz="2800" dirty="0" err="1" smtClean="0">
                <a:effectLst/>
                <a:latin typeface="Times New Roman"/>
                <a:ea typeface="Times New Roman"/>
              </a:rPr>
              <a:t>імпровізовані</a:t>
            </a:r>
            <a:r>
              <a:rPr lang="ru-RU" sz="28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800" dirty="0" err="1" smtClean="0">
                <a:effectLst/>
                <a:latin typeface="Times New Roman"/>
                <a:ea typeface="Times New Roman"/>
              </a:rPr>
              <a:t>ворітця</a:t>
            </a:r>
            <a:r>
              <a:rPr lang="ru-RU" sz="2800" dirty="0" smtClean="0">
                <a:effectLst/>
                <a:latin typeface="Times New Roman"/>
                <a:ea typeface="Times New Roman"/>
              </a:rPr>
              <a:t>)</a:t>
            </a:r>
            <a:endParaRPr lang="ru-RU" sz="2800" dirty="0">
              <a:effectLst/>
              <a:latin typeface="Times New Roman"/>
              <a:ea typeface="Times New Roman"/>
            </a:endParaRPr>
          </a:p>
        </p:txBody>
      </p:sp>
      <p:pic>
        <p:nvPicPr>
          <p:cNvPr id="6147" name="Picture 3" descr="C:\Users\Админ\Desktop\ded3cb6942e42e9c2640a140825d9f88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55" t="42800" b="34249"/>
          <a:stretch/>
        </p:blipFill>
        <p:spPr bwMode="auto">
          <a:xfrm>
            <a:off x="5520079" y="27856"/>
            <a:ext cx="3477359" cy="1745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C:\Users\Админ\Desktop\ded3cb6942e42e9c2640a140825d9f88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377" t="72966" r="3033" b="6864"/>
          <a:stretch/>
        </p:blipFill>
        <p:spPr bwMode="auto">
          <a:xfrm>
            <a:off x="7410659" y="5153890"/>
            <a:ext cx="1586779" cy="1704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908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170" name="Picture 2" descr="C:\Users\Админ\Desktop\d10819698e0f3e8c27da405a8faacb8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2346"/>
            <a:ext cx="9144000" cy="6920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925252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 err="1" smtClean="0">
                <a:effectLst/>
                <a:latin typeface="Times New Roman"/>
                <a:ea typeface="Times New Roman"/>
              </a:rPr>
              <a:t>Ігри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 на </a:t>
            </a:r>
            <a:r>
              <a:rPr lang="ru-RU" sz="2400" b="1" dirty="0" err="1" smtClean="0">
                <a:effectLst/>
                <a:latin typeface="Times New Roman"/>
                <a:ea typeface="Times New Roman"/>
              </a:rPr>
              <a:t>розвиток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400" b="1" dirty="0" err="1" smtClean="0">
                <a:effectLst/>
                <a:latin typeface="Times New Roman"/>
                <a:ea typeface="Times New Roman"/>
              </a:rPr>
              <a:t>дрібної</a:t>
            </a:r>
            <a:r>
              <a:rPr lang="ru-RU" sz="2400" b="1" dirty="0" smtClean="0">
                <a:effectLst/>
                <a:latin typeface="Times New Roman"/>
                <a:ea typeface="Times New Roman"/>
              </a:rPr>
              <a:t> моторики.</a:t>
            </a: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Звичайно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ж,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багато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мам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знають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про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користь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розвитку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дрібної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моторики рук для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розвитку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мовних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навичок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і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дозволяють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своїм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малюкам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пограти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на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кухні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з крупами:</a:t>
            </a:r>
            <a:endParaRPr lang="ru-RU" sz="16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• -крупу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можна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перебирати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</a:t>
            </a:r>
            <a:endParaRPr lang="ru-RU" sz="16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• -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пересипати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з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однієї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ємності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в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іншу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за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допомогою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ложки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або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просто так,</a:t>
            </a:r>
            <a:endParaRPr lang="ru-RU" sz="16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• -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малювати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 пальчиками на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розсипаної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манці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на плоскому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підносі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</a:t>
            </a:r>
            <a:endParaRPr lang="ru-RU" sz="16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• -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робити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аплікації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крупою на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пластиліні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</a:t>
            </a:r>
            <a:endParaRPr lang="ru-RU" sz="16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• -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шукати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заховані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в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крупі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дрібні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іграшки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</a:t>
            </a:r>
            <a:endParaRPr lang="ru-RU" sz="16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• -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проштовхувати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горошини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або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квасолю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в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вузьке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горлечко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пляшки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нанизувати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макарони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на шнурок і т. д.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 </a:t>
            </a:r>
            <a:r>
              <a:rPr lang="uk-UA" sz="1600" dirty="0" smtClean="0">
                <a:effectLst/>
                <a:latin typeface="Times New Roman"/>
                <a:ea typeface="Times New Roman"/>
              </a:rPr>
              <a:t>і</a:t>
            </a:r>
            <a:endParaRPr lang="ru-RU" sz="16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uk-UA" sz="1600" u="sng" dirty="0" smtClean="0">
                <a:effectLst/>
                <a:latin typeface="Times New Roman"/>
                <a:ea typeface="Times New Roman"/>
              </a:rPr>
              <a:t>І</a:t>
            </a:r>
            <a:r>
              <a:rPr lang="ru-RU" u="sng" dirty="0" err="1" smtClean="0">
                <a:effectLst/>
                <a:latin typeface="Times New Roman"/>
                <a:ea typeface="Times New Roman"/>
              </a:rPr>
              <a:t>гри</a:t>
            </a:r>
            <a:r>
              <a:rPr lang="ru-RU" u="sng" dirty="0" smtClean="0">
                <a:effectLst/>
                <a:latin typeface="Times New Roman"/>
                <a:ea typeface="Times New Roman"/>
              </a:rPr>
              <a:t> з </a:t>
            </a:r>
            <a:r>
              <a:rPr lang="ru-RU" u="sng" dirty="0" err="1" smtClean="0">
                <a:effectLst/>
                <a:latin typeface="Times New Roman"/>
                <a:ea typeface="Times New Roman"/>
              </a:rPr>
              <a:t>тістом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.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Варіантів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безліч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: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розкачувати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вирізати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формами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фігурки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скачувати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в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грудочки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і т.д.</a:t>
            </a:r>
            <a:endParaRPr lang="ru-RU" sz="16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 err="1" smtClean="0">
                <a:effectLst/>
                <a:latin typeface="Times New Roman"/>
                <a:ea typeface="Times New Roman"/>
              </a:rPr>
              <a:t>Магніти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та наклейки на холодильнику.</a:t>
            </a:r>
            <a:endParaRPr lang="ru-RU" sz="16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З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простих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кулінарних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дій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із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задоволенням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освоюється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чистка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яєць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розкладання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сиру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або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ковбаси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на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хліб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і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створення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бутербродів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.</a:t>
            </a:r>
            <a:endParaRPr lang="ru-RU" sz="16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0651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C:\Users\Админ\Desktop\473f5fbe3839ebd469a6a22c5ff093c6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76" y="-18225"/>
            <a:ext cx="919269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971600" y="188640"/>
            <a:ext cx="532859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b="1" dirty="0" err="1" smtClean="0">
                <a:effectLst/>
                <a:latin typeface="Times New Roman"/>
                <a:ea typeface="Times New Roman"/>
              </a:rPr>
              <a:t>Ігри</a:t>
            </a:r>
            <a:r>
              <a:rPr lang="ru-RU" sz="28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800" b="1" dirty="0" err="1" smtClean="0">
                <a:effectLst/>
                <a:latin typeface="Times New Roman"/>
                <a:ea typeface="Times New Roman"/>
              </a:rPr>
              <a:t>що</a:t>
            </a:r>
            <a:r>
              <a:rPr lang="ru-RU" sz="28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800" b="1" dirty="0" err="1" smtClean="0">
                <a:effectLst/>
                <a:latin typeface="Times New Roman"/>
                <a:ea typeface="Times New Roman"/>
              </a:rPr>
              <a:t>розвивають</a:t>
            </a:r>
            <a:r>
              <a:rPr lang="ru-RU" sz="28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800" b="1" dirty="0" err="1" smtClean="0">
                <a:effectLst/>
                <a:latin typeface="Times New Roman"/>
                <a:ea typeface="Times New Roman"/>
              </a:rPr>
              <a:t>фонематичне</a:t>
            </a:r>
            <a:r>
              <a:rPr lang="ru-RU" sz="2800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800" b="1" dirty="0" err="1" smtClean="0">
                <a:effectLst/>
                <a:latin typeface="Times New Roman"/>
                <a:ea typeface="Times New Roman"/>
              </a:rPr>
              <a:t>сприйняття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000" dirty="0" smtClean="0">
                <a:effectLst/>
                <a:latin typeface="Times New Roman"/>
                <a:ea typeface="Times New Roman"/>
              </a:rPr>
              <a:t>• Разом з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дитиною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спробуйте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приготувати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вечерю (в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назві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страв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повинен бути звук [С]: салат,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сирники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, морс,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кисіль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, суп).</a:t>
            </a:r>
          </a:p>
          <a:p>
            <a:pPr>
              <a:spcAft>
                <a:spcPts val="0"/>
              </a:spcAft>
            </a:pPr>
            <a:r>
              <a:rPr lang="ru-RU" sz="2000" dirty="0" smtClean="0">
                <a:effectLst/>
                <a:latin typeface="Times New Roman"/>
                <a:ea typeface="Times New Roman"/>
              </a:rPr>
              <a:t>• Не плутайте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тверді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і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м'які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приголосні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звуки!</a:t>
            </a:r>
          </a:p>
          <a:p>
            <a:pPr>
              <a:spcAft>
                <a:spcPts val="0"/>
              </a:spcAft>
            </a:pPr>
            <a:r>
              <a:rPr lang="ru-RU" sz="2000" dirty="0" smtClean="0">
                <a:effectLst/>
                <a:latin typeface="Times New Roman"/>
                <a:ea typeface="Times New Roman"/>
              </a:rPr>
              <a:t>• І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якщо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дитина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скаже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«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кисіль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», то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похваліть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її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, але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інтонацією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дайте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відчути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різницю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між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звучанням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твердого та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м'якого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звуку.</a:t>
            </a:r>
          </a:p>
          <a:p>
            <a:pPr>
              <a:spcAft>
                <a:spcPts val="0"/>
              </a:spcAft>
            </a:pPr>
            <a:r>
              <a:rPr lang="ru-RU" sz="2000" dirty="0" smtClean="0">
                <a:effectLst/>
                <a:latin typeface="Times New Roman"/>
                <a:ea typeface="Times New Roman"/>
              </a:rPr>
              <a:t>• За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цим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же принципом придумайте меню з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назвою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страв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, де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зустрічаються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інші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звуки.</a:t>
            </a:r>
          </a:p>
          <a:p>
            <a:pPr>
              <a:spcAft>
                <a:spcPts val="0"/>
              </a:spcAft>
            </a:pPr>
            <a:r>
              <a:rPr lang="ru-RU" sz="2000" dirty="0" err="1" smtClean="0">
                <a:effectLst/>
                <a:latin typeface="Times New Roman"/>
                <a:ea typeface="Times New Roman"/>
              </a:rPr>
              <a:t>Запропонуйте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взяти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участь в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складанні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меню.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Запропонуйте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дитині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прибрати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або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помити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посуд, в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назві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якої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є звук [Ч] - чашки, чайник, а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потім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зі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звуком [Л] - ложки, вилки, салатник і т. д.</a:t>
            </a:r>
          </a:p>
          <a:p>
            <a:pPr>
              <a:spcAft>
                <a:spcPts val="0"/>
              </a:spcAft>
            </a:pPr>
            <a:r>
              <a:rPr lang="ru-RU" sz="2000" dirty="0" err="1" smtClean="0">
                <a:effectLst/>
                <a:latin typeface="Times New Roman"/>
                <a:ea typeface="Times New Roman"/>
              </a:rPr>
              <a:t>Покажіть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дитині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свої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покупки.</a:t>
            </a:r>
          </a:p>
          <a:p>
            <a:pPr>
              <a:spcAft>
                <a:spcPts val="0"/>
              </a:spcAft>
            </a:pPr>
            <a:r>
              <a:rPr lang="ru-RU" sz="2000" dirty="0" smtClean="0">
                <a:effectLst/>
                <a:latin typeface="Times New Roman"/>
                <a:ea typeface="Times New Roman"/>
              </a:rPr>
              <a:t>Нехай вона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перерахує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ті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з них, в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назві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effectLst/>
                <a:latin typeface="Times New Roman"/>
                <a:ea typeface="Times New Roman"/>
              </a:rPr>
              <a:t>яких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є звук [Р].</a:t>
            </a:r>
          </a:p>
        </p:txBody>
      </p:sp>
    </p:spTree>
    <p:extLst>
      <p:ext uri="{BB962C8B-B14F-4D97-AF65-F5344CB8AC3E}">
        <p14:creationId xmlns:p14="http://schemas.microsoft.com/office/powerpoint/2010/main" val="348527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946</Words>
  <Application>Microsoft Office PowerPoint</Application>
  <PresentationFormat>Экран (4:3)</PresentationFormat>
  <Paragraphs>103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Админ</cp:lastModifiedBy>
  <cp:revision>10</cp:revision>
  <dcterms:created xsi:type="dcterms:W3CDTF">2021-04-13T18:26:33Z</dcterms:created>
  <dcterms:modified xsi:type="dcterms:W3CDTF">2021-04-13T20:36:50Z</dcterms:modified>
</cp:coreProperties>
</file>