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C3896-D27C-4463-818A-9E98E357F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12F248-0A02-4F11-A283-0C3D1E8D3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6D3957-B65D-4F6F-AB5F-9D275878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CF13-748C-4300-B57B-624BA5104DE2}" type="datetimeFigureOut">
              <a:rPr lang="uk-UA" smtClean="0"/>
              <a:t>12.02.2024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4DDF5E-AD65-4D00-9D7A-5B8DB91A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393FBE-66ED-4B48-B187-FB3A5A337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C6AE-CF51-466D-B471-E1C131EBF8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313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BA1D8-70F1-4FD4-87D3-DF3EFCE86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5CD4F5-C05C-4926-8AF7-F49A44B78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6CD2AF-D761-4339-BF6B-AFA491F3B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CF13-748C-4300-B57B-624BA5104DE2}" type="datetimeFigureOut">
              <a:rPr lang="uk-UA" smtClean="0"/>
              <a:t>12.02.2024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38C97C-5FB4-49B6-9274-6362EB89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8F4B56-7DE0-4ED3-B014-2BBE961EF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C6AE-CF51-466D-B471-E1C131EBF8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71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60BA119-0A8C-4D8F-BA1D-6C993B6A8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693C59-3E81-4C5C-B4B3-A6FF8C3EA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D54DD6-BE7B-47E2-B417-21419911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CF13-748C-4300-B57B-624BA5104DE2}" type="datetimeFigureOut">
              <a:rPr lang="uk-UA" smtClean="0"/>
              <a:t>12.02.2024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CA2B15-84D8-4B3B-8B34-40C33D07A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027D1C-0B6E-47A2-B260-C55D6A7CD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C6AE-CF51-466D-B471-E1C131EBF8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887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EF29C-2D1F-4713-8DFB-741B2B0B5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94F3BA-3A82-42D3-BB64-1E7D6D20A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0F9AB4-1104-4F4B-BA58-2E4EDDD4F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CF13-748C-4300-B57B-624BA5104DE2}" type="datetimeFigureOut">
              <a:rPr lang="uk-UA" smtClean="0"/>
              <a:t>12.02.2024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A36B7C-2D9C-40B6-9013-34016559E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A7D04F-2406-455B-95A9-7D424F6D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C6AE-CF51-466D-B471-E1C131EBF8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01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4BBD8-61EA-46F4-AF6C-603BAE54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9B945E-28C8-42DF-ACC2-5DE41C82D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A191E-5B08-4931-9CF6-89A405BB9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CF13-748C-4300-B57B-624BA5104DE2}" type="datetimeFigureOut">
              <a:rPr lang="uk-UA" smtClean="0"/>
              <a:t>12.02.2024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BA898B-C61C-4541-A350-BA9015900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125D17-F759-4A8A-B4CF-2B6E5293D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C6AE-CF51-466D-B471-E1C131EBF8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442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F2DB6-D79E-453D-ACC2-46E8C1920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40151-C3E4-48FB-B4FE-AFBE4ED98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DB696A-0DA4-4B52-A076-752B0FE99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55F0E-C789-456B-B1CA-3976BA47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CF13-748C-4300-B57B-624BA5104DE2}" type="datetimeFigureOut">
              <a:rPr lang="uk-UA" smtClean="0"/>
              <a:t>12.02.2024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FAD891-B40F-4260-B68D-FC335F784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572E01-AC8D-4E62-8D2C-0256A4A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C6AE-CF51-466D-B471-E1C131EBF8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865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57E74-3639-4172-AA2E-521ADC2F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61B4D7-52B0-4497-8EC4-9C0C759E4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138D44-AE2E-4E64-892E-D5DD59805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974BF10-A754-4B12-849C-8286C422C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E4E5F2-7F66-4069-9110-20CF64B0E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3D42F4A-C2E3-4EE9-81D1-F8E99A710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CF13-748C-4300-B57B-624BA5104DE2}" type="datetimeFigureOut">
              <a:rPr lang="uk-UA" smtClean="0"/>
              <a:t>12.02.2024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5FAABE-C663-49F9-80C4-0441A3CD4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122773-42CE-4252-94D8-680A8200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C6AE-CF51-466D-B471-E1C131EBF8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826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B6871-F7CF-48C4-8B87-C359555FA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68DDA8-8973-413F-B034-A442A401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CF13-748C-4300-B57B-624BA5104DE2}" type="datetimeFigureOut">
              <a:rPr lang="uk-UA" smtClean="0"/>
              <a:t>12.02.2024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2D1F96-E3A5-4EB5-9B01-BB6533866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817C03-8138-429F-AFC9-EBA94FA8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C6AE-CF51-466D-B471-E1C131EBF8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131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086CD2-E017-4D9C-90D5-A9AD42B54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CF13-748C-4300-B57B-624BA5104DE2}" type="datetimeFigureOut">
              <a:rPr lang="uk-UA" smtClean="0"/>
              <a:t>12.02.2024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C7E29F-1DC2-4849-B2FF-22C50853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D68059-63E9-4E10-A1A7-B2294C18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C6AE-CF51-466D-B471-E1C131EBF8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165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ECA5C-FBAE-4C05-8741-029F68D6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AA98BA-E0CA-4FDF-940F-2FCCF7EE5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631D98-DB4F-4D54-8FF7-6797B6B11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EBDBD6-1676-4C2F-A64C-BDA60B84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CF13-748C-4300-B57B-624BA5104DE2}" type="datetimeFigureOut">
              <a:rPr lang="uk-UA" smtClean="0"/>
              <a:t>12.02.2024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4FEF2C-6C9C-4C7B-AE78-EB7E2FA22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5E2CE7-5E27-44AE-A055-19981EC2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C6AE-CF51-466D-B471-E1C131EBF8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380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AD973-A658-41CC-A3E2-F53A7E9E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19AD6F-F8FB-49E5-AFEF-3F8578D9E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069663-A442-4905-A21F-6CE8CEB8D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7E27D6-B2D0-4ECD-84BA-F2E73352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CF13-748C-4300-B57B-624BA5104DE2}" type="datetimeFigureOut">
              <a:rPr lang="uk-UA" smtClean="0"/>
              <a:t>12.02.2024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7DE9BA-3A41-4D85-86C4-C103ABA59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FC6DE3-D3E1-410B-A55A-B1AA83F3C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C6AE-CF51-466D-B471-E1C131EBF8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593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2C208-E011-42DB-87EA-FFD70C90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B84FC-63F4-447C-933A-9ED7DA82B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B35FE8-260A-4D4B-8967-37EE43229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8CF13-748C-4300-B57B-624BA5104DE2}" type="datetimeFigureOut">
              <a:rPr lang="uk-UA" smtClean="0"/>
              <a:t>12.02.2024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ECFE9C-B6E5-4052-A33F-70C65CBB5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6E046-2A2B-48D5-BE0E-20646CE43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0C6AE-CF51-466D-B471-E1C131EBF8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394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67306-EF16-4C24-84C7-AB11D39153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AB4537-AD5F-4C3C-AB6D-AB7519A828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68079C-553A-40BB-9056-4A72194A4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553948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2185850-A5FF-4B32-BF8A-ECA6D72BE1CF}"/>
              </a:ext>
            </a:extLst>
          </p:cNvPr>
          <p:cNvSpPr/>
          <p:nvPr/>
        </p:nvSpPr>
        <p:spPr>
          <a:xfrm>
            <a:off x="2066924" y="822038"/>
            <a:ext cx="99345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Практикум для педагогів </a:t>
            </a:r>
          </a:p>
          <a:p>
            <a:pPr algn="just">
              <a:spcAft>
                <a:spcPts val="0"/>
              </a:spcAft>
            </a:pPr>
            <a:r>
              <a:rPr lang="uk-UA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«Хвилинки грамотності»</a:t>
            </a:r>
          </a:p>
          <a:p>
            <a:pPr algn="just">
              <a:spcAft>
                <a:spcPts val="0"/>
              </a:spcAft>
            </a:pPr>
            <a:endParaRPr lang="uk-UA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: Культуромовна особистість      сучасного освітянина</a:t>
            </a:r>
            <a:endParaRPr lang="uk-UA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11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3E7B0-9F91-4317-BD94-9D554136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D77911-058B-4B2A-9DCC-F0273387B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9"/>
          <a:stretch/>
        </p:blipFill>
        <p:spPr>
          <a:xfrm>
            <a:off x="717175" y="-32824"/>
            <a:ext cx="10636625" cy="6828071"/>
          </a:xfrm>
        </p:spPr>
      </p:pic>
    </p:spTree>
    <p:extLst>
      <p:ext uri="{BB962C8B-B14F-4D97-AF65-F5344CB8AC3E}">
        <p14:creationId xmlns:p14="http://schemas.microsoft.com/office/powerpoint/2010/main" val="118533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1A0AD-D629-4687-83A0-B24097B0D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A440A86-8001-4811-A9F9-3B94AA426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8" y="87942"/>
            <a:ext cx="11806518" cy="6581799"/>
          </a:xfrm>
        </p:spPr>
      </p:pic>
    </p:spTree>
    <p:extLst>
      <p:ext uri="{BB962C8B-B14F-4D97-AF65-F5344CB8AC3E}">
        <p14:creationId xmlns:p14="http://schemas.microsoft.com/office/powerpoint/2010/main" val="2355296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BE5BA-E087-410F-AC1D-30B2C1827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14CB0E-493F-4F0A-BC3C-16B2A50F5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6" y="-38801"/>
            <a:ext cx="12003741" cy="6908991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06CDEB-AFB6-4335-A028-339EB034BBCD}"/>
              </a:ext>
            </a:extLst>
          </p:cNvPr>
          <p:cNvSpPr/>
          <p:nvPr/>
        </p:nvSpPr>
        <p:spPr>
          <a:xfrm>
            <a:off x="89646" y="2094615"/>
            <a:ext cx="121023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Найдовше слово</a:t>
            </a:r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яке зазначено в книзі рекордів України, складає 31 літеру – « </a:t>
            </a:r>
            <a:r>
              <a:rPr lang="uk-UA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рентгеноелектрокардіографічного</a:t>
            </a:r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однак часом згадується й інше слово розміром у 38 літер – «а-</a:t>
            </a:r>
            <a:r>
              <a:rPr lang="uk-UA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фторсульфониксиалканперфторкарбонова</a:t>
            </a:r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кислота цю довжелезну конструкцію дослідники знайшли в журналі «Хімічна промисловість України».</a:t>
            </a:r>
            <a:endParaRPr lang="uk-UA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399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8F8DD-1A1F-4342-A1AB-FF1BF59A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F41806C-B7E0-4318-9EDE-1A382147D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4"/>
          <a:stretch/>
        </p:blipFill>
        <p:spPr>
          <a:xfrm rot="16200000">
            <a:off x="2586317" y="-2586321"/>
            <a:ext cx="6858001" cy="12030635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5B6B6A2-285F-49AB-9D0A-40C920D80371}"/>
              </a:ext>
            </a:extLst>
          </p:cNvPr>
          <p:cNvSpPr/>
          <p:nvPr/>
        </p:nvSpPr>
        <p:spPr>
          <a:xfrm>
            <a:off x="609600" y="582706"/>
            <a:ext cx="1058731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Найуживанішою літерою української абетки є літера «П»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якої починається найбільша кількість слів,</a:t>
            </a:r>
          </a:p>
          <a:p>
            <a:pPr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найменш уживаною є літера «Ф»</a:t>
            </a:r>
            <a:endParaRPr lang="uk-UA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Найбільше синонімів має слово «бити – аж 45!» </a:t>
            </a:r>
          </a:p>
          <a:p>
            <a:pPr>
              <a:spcAft>
                <a:spcPts val="0"/>
              </a:spcAft>
            </a:pPr>
            <a:endParaRPr lang="uk-UA" sz="28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Ще цікавий факт,  з 2019 р. в українському правописі  були </a:t>
            </a: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узаконені чотири слова які починаються на літеру «И».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Раніше було золоте правило  - слів на букву «И» не буває. Це слова </a:t>
            </a:r>
            <a:r>
              <a:rPr lang="uk-UA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Ич</a:t>
            </a:r>
            <a:r>
              <a:rPr lang="uk-UA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(службове слово)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Наприклад «</a:t>
            </a:r>
            <a:r>
              <a:rPr lang="uk-UA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Ич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який хитрий!» </a:t>
            </a:r>
          </a:p>
          <a:p>
            <a:pPr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Друге слово «</a:t>
            </a:r>
            <a:r>
              <a:rPr lang="uk-UA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икати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uk-UA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(тобто вимовляти и замість і)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Третє «</a:t>
            </a:r>
            <a:r>
              <a:rPr lang="uk-UA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ирод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(допускається паралельні форми) «ірод»,</a:t>
            </a:r>
          </a:p>
          <a:p>
            <a:pPr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четверте «</a:t>
            </a:r>
            <a:r>
              <a:rPr lang="uk-UA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ирій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- «</a:t>
            </a:r>
            <a:r>
              <a:rPr lang="uk-UA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ірій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Чому це так? Тому що, українці здавна вимовляли ці слова.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677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DDB2F-B5D6-4418-B677-468B40EF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9785B94-293E-4374-9B17-2165EC56C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" y="0"/>
            <a:ext cx="12162214" cy="684758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2F4840-8B5D-4BA2-ADDD-D69B84A8CC3E}"/>
              </a:ext>
            </a:extLst>
          </p:cNvPr>
          <p:cNvSpPr/>
          <p:nvPr/>
        </p:nvSpPr>
        <p:spPr>
          <a:xfrm>
            <a:off x="98612" y="365124"/>
            <a:ext cx="1206360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 України «Про забезпечення функціонування української мови як державної», (2019). Застосування української мови як державної (офіційної) в усіх сферах суспільного життя, першочергово в освітній, сприяє формуванню і розвитку якісного українськомовного середовища й </a:t>
            </a:r>
            <a:r>
              <a:rPr lang="uk-UA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мовної</a:t>
            </a:r>
            <a:r>
              <a:rPr lang="uk-UA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стійкості</a:t>
            </a:r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Саме збереження </a:t>
            </a:r>
            <a:r>
              <a:rPr lang="uk-UA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індивідуальної і/або колективної непохитності в </a:t>
            </a:r>
            <a:r>
              <a:rPr lang="uk-UA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послуговуванні</a:t>
            </a:r>
            <a:r>
              <a:rPr lang="uk-UA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державною мовою</a:t>
            </a:r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стане фактором національної єдності й безпеки нашої країни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31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E748D-5949-4DD5-BBED-57C2FFEE3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9E3729-AB3D-4DF2-9DB8-CD559EA21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8392" y="-2702010"/>
            <a:ext cx="6787980" cy="12192001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6BFA88-2E94-40E6-AECF-11A0617F5DA6}"/>
              </a:ext>
            </a:extLst>
          </p:cNvPr>
          <p:cNvSpPr/>
          <p:nvPr/>
        </p:nvSpPr>
        <p:spPr>
          <a:xfrm>
            <a:off x="770965" y="681318"/>
            <a:ext cx="105828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Відтак опанування української мови як офіційної є потребою всіх учасників освітнього процесу і насамперед самих педагогів, що формують і розвивають цілісну, усебічно розвинену особистість, </a:t>
            </a:r>
            <a:r>
              <a:rPr lang="uk-UA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інноватора</a:t>
            </a:r>
            <a:r>
              <a:rPr lang="uk-UA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патріота з активною життєвою позицією і гідного громадянина України: «...варто пам’ятати, що мова – не просто засіб комунікації, а важлива складова для формування особистості, її самоідентифікації, національної свідомості»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4287518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7F661-B464-499F-8BDB-6AAE03AB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788F87-3905-4F78-951A-FD2EAC156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" y="0"/>
            <a:ext cx="11385175" cy="685799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BEE60C1-8DCD-48B6-8B5A-90C8DFF335B6}"/>
              </a:ext>
            </a:extLst>
          </p:cNvPr>
          <p:cNvSpPr/>
          <p:nvPr/>
        </p:nvSpPr>
        <p:spPr>
          <a:xfrm>
            <a:off x="2366681" y="71719"/>
            <a:ext cx="9762565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Стратегія популяризації української мови до 2030 року «Сильна мова – успішна держава», 2019). Важливо створити оптимальні умови для розвитку такої 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особистості, яка володіє вміннями й навичками вільно, комунікативно доцільно користуватися засобами мови в усіх видах мовленнєвої діяльності, розширювати культурно-пізнавальні інтереси, орієнтуватися в сучасному інформаційному просторі. </a:t>
            </a: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це й повинні спрямовувати свою фахову діяльність педагогічні працівники закладів освіти України, розвиваючи й удосконалюючи мовленнєву / </a:t>
            </a:r>
            <a:r>
              <a:rPr lang="uk-UA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державомовну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компетентність</a:t>
            </a: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учнів, батьків, колег через особистий приклад високопрофесійного нормативного мовлення.</a:t>
            </a:r>
            <a:endParaRPr lang="uk-U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185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1DB33-A5AF-4D01-8EAC-BD6F6E1E6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F014E8F-673D-4DE7-A189-F8C06BA55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4509" y="-2668795"/>
            <a:ext cx="6852286" cy="1220130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F839D7-95D1-437D-B6BF-3DF3E3954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4535">
            <a:off x="685267" y="1138656"/>
            <a:ext cx="2814047" cy="398157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1E36BF2-AA84-4A6A-BE57-66050F6DA711}"/>
              </a:ext>
            </a:extLst>
          </p:cNvPr>
          <p:cNvSpPr/>
          <p:nvPr/>
        </p:nvSpPr>
        <p:spPr>
          <a:xfrm>
            <a:off x="3899646" y="466165"/>
            <a:ext cx="770964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Новий 2024 рік налічує 366 днів -тобто у лютому у нас буде не 28днів а 29.</a:t>
            </a:r>
            <a:endParaRPr lang="uk-UA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Такі роки ще називають «високосними». Але вважається українська правильна назва такого року відрізняється. Слід казати не «</a:t>
            </a:r>
            <a:r>
              <a:rPr lang="uk-UA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високосний</a:t>
            </a:r>
            <a:r>
              <a:rPr lang="uk-UA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», а «</a:t>
            </a:r>
            <a:r>
              <a:rPr lang="uk-UA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переступний</a:t>
            </a:r>
            <a:r>
              <a:rPr lang="uk-UA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або «</a:t>
            </a:r>
            <a:r>
              <a:rPr lang="uk-UA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касянів</a:t>
            </a:r>
            <a:r>
              <a:rPr lang="uk-UA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на честь святого </a:t>
            </a:r>
            <a:r>
              <a:rPr lang="uk-UA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Касіяна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9986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E918B-B61B-4687-A383-F77F0A1F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8973FDA6-CBF6-4D35-AAAD-7B98F38BC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2" y="20964"/>
            <a:ext cx="11716870" cy="6768353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5E23A4-0831-43B0-893C-768DC5740C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2" b="11503"/>
          <a:stretch/>
        </p:blipFill>
        <p:spPr>
          <a:xfrm>
            <a:off x="412377" y="20964"/>
            <a:ext cx="5039015" cy="67044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F8AAD07-F884-4991-88A3-9D76A267D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712" y="68683"/>
            <a:ext cx="6311276" cy="528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03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05FC7-E5E3-4091-ADF4-0F131D77A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075F94E-2DB3-47F4-B707-B3E91E574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017"/>
            <a:ext cx="12192000" cy="683879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13A07D-59FF-4E33-A8B8-807382E0BF8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2" b="16147"/>
          <a:stretch/>
        </p:blipFill>
        <p:spPr bwMode="auto">
          <a:xfrm>
            <a:off x="2187387" y="-20017"/>
            <a:ext cx="8211672" cy="6725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923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6AE69-4CBB-4195-B24D-E76062B84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F2E8381-D5BF-4272-A7F5-4F6A29232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30"/>
            <a:ext cx="12192000" cy="6831106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F21BB92-F809-4C7A-8EF0-DE647D3FA6D0}"/>
              </a:ext>
            </a:extLst>
          </p:cNvPr>
          <p:cNvSpPr/>
          <p:nvPr/>
        </p:nvSpPr>
        <p:spPr>
          <a:xfrm>
            <a:off x="0" y="32824"/>
            <a:ext cx="12192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МЕТА ЗАНЯТТЯ:</a:t>
            </a:r>
            <a:endParaRPr lang="uk-U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повідомити про відзначання свята рідної мови в Україні;</a:t>
            </a:r>
            <a:endParaRPr lang="uk-U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нагадати про значимість української мови в розвитку сучасної  особистості;</a:t>
            </a:r>
            <a:endParaRPr lang="uk-U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удосконалити навички нормативного слововживання, використання стійких висловів, формотворення в сучасному професійному мовленні</a:t>
            </a:r>
            <a:r>
              <a:rPr lang="uk-UA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уміння: дотримуватися лексичних і граматичних норм</a:t>
            </a:r>
            <a:r>
              <a:rPr lang="uk-UA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сучасної української літературної мови під час професійної комунікації:</a:t>
            </a:r>
            <a:endParaRPr lang="uk-U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уникати калькування з російської / та інших іноземних мов;</a:t>
            </a:r>
            <a:endParaRPr lang="uk-U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231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3706E-4807-4A05-A932-39AF4604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68EE0B-9A01-44E1-B29C-1292A8DBD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" y="40456"/>
            <a:ext cx="11949954" cy="675479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687086-0141-4E0E-B195-AB5947BE75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8" b="15459"/>
          <a:stretch/>
        </p:blipFill>
        <p:spPr>
          <a:xfrm>
            <a:off x="328545" y="603306"/>
            <a:ext cx="7450413" cy="57064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937842-CC25-40E4-8703-FF371D598F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4" t="18495" r="6475" b="16538"/>
          <a:stretch/>
        </p:blipFill>
        <p:spPr>
          <a:xfrm rot="566874">
            <a:off x="8022536" y="1654900"/>
            <a:ext cx="3701769" cy="32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47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7D69A-E374-4362-A834-EDFAA581A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073FA2D-6A96-4692-8528-A662E99DE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95527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FBA84B5-21BD-42F9-9408-EB6E81B0CD09}"/>
              </a:ext>
            </a:extLst>
          </p:cNvPr>
          <p:cNvSpPr/>
          <p:nvPr/>
        </p:nvSpPr>
        <p:spPr>
          <a:xfrm>
            <a:off x="2599765" y="1353671"/>
            <a:ext cx="65442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Розмовляємо українською мовою і дбаємо про те, щоб наше мовлення будо чистим, грамотним, емоційним </a:t>
            </a:r>
            <a:r>
              <a:rPr lang="uk-UA" sz="36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 яскравим</a:t>
            </a: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Плекайте рідну мову і вдосконалюйте своє мовлення!</a:t>
            </a:r>
            <a:endParaRPr lang="uk-UA" sz="36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148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FF6CB-7D00-46AF-B691-498EDE91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9FA6B5DC-1FD3-4898-A01A-EBD0262ED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1" y="65788"/>
            <a:ext cx="12030637" cy="6702565"/>
          </a:xfr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DFFB40-ABE0-496D-B33E-08A162BE9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482" y="713756"/>
            <a:ext cx="8695765" cy="54304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C986A94-F548-4694-8602-4D06111BFD94}"/>
              </a:ext>
            </a:extLst>
          </p:cNvPr>
          <p:cNvSpPr txBox="1"/>
          <p:nvPr/>
        </p:nvSpPr>
        <p:spPr>
          <a:xfrm>
            <a:off x="2160494" y="4213412"/>
            <a:ext cx="64994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Bahnschrift SemiBold" panose="020B0502040204020203" pitchFamily="34" charset="0"/>
              </a:rPr>
              <a:t>за увагу</a:t>
            </a:r>
          </a:p>
        </p:txBody>
      </p:sp>
    </p:spTree>
    <p:extLst>
      <p:ext uri="{BB962C8B-B14F-4D97-AF65-F5344CB8AC3E}">
        <p14:creationId xmlns:p14="http://schemas.microsoft.com/office/powerpoint/2010/main" val="3170805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4EF50-C5B3-4A39-ACBF-442EBFA92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E831030-AE95-4BE5-8271-D332AC665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8"/>
            <a:ext cx="12192000" cy="6821456"/>
          </a:xfrm>
        </p:spPr>
      </p:pic>
    </p:spTree>
    <p:extLst>
      <p:ext uri="{BB962C8B-B14F-4D97-AF65-F5344CB8AC3E}">
        <p14:creationId xmlns:p14="http://schemas.microsoft.com/office/powerpoint/2010/main" val="897008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538C6-8748-41B2-A6D8-883F29D04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B29BBCD-359A-4393-9FBA-D6E1F85BD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16360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89DD9-DFF3-451A-97A5-FECF9966E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14AFAF-F8EE-4799-B269-D6D5B64B6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803"/>
            <a:ext cx="12192000" cy="7004803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B9D1BA6-5F4A-4630-A496-FBFB95E2EF67}"/>
              </a:ext>
            </a:extLst>
          </p:cNvPr>
          <p:cNvSpPr/>
          <p:nvPr/>
        </p:nvSpPr>
        <p:spPr>
          <a:xfrm>
            <a:off x="206188" y="1228165"/>
            <a:ext cx="60511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uk-UA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кожного народу, кожної нації, найближчою  і найдорожчою є його рідна мова. Рідною мовою української нації є українська мова.</a:t>
            </a:r>
            <a:endParaRPr lang="uk-UA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15E277-EA9E-4BD6-9E8A-73EB4D0A4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279" y="-146803"/>
            <a:ext cx="5463722" cy="700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6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478FD-3C2A-40D5-8536-AE5CAD12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0C3185-E870-4E76-83BC-7D973FC17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33" y="-66707"/>
            <a:ext cx="5985961" cy="6924707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E3732E-AA1C-4EDC-92A2-935379072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" y="315819"/>
            <a:ext cx="5907741" cy="590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61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AE8B0-D8A3-42B2-B04A-313640E04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EC5F36B-78FB-46DD-A8F0-4D68B281E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1"/>
          <a:stretch/>
        </p:blipFill>
        <p:spPr>
          <a:xfrm>
            <a:off x="5531223" y="98612"/>
            <a:ext cx="6373906" cy="6660775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419C8E-B3BE-4E4C-BB86-032A891C3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1" y="98612"/>
            <a:ext cx="4966763" cy="68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87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18C9C-4397-41AC-AE32-DABF293A8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074933-F132-408F-A1BF-0E77D6CF0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2" y="57944"/>
            <a:ext cx="11689975" cy="6800056"/>
          </a:xfrm>
        </p:spPr>
      </p:pic>
    </p:spTree>
    <p:extLst>
      <p:ext uri="{BB962C8B-B14F-4D97-AF65-F5344CB8AC3E}">
        <p14:creationId xmlns:p14="http://schemas.microsoft.com/office/powerpoint/2010/main" val="1563250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2510D-DD96-4CD7-AB6D-B626A98A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9BE3F89-8EBC-4712-B8F7-001486F5D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2622" cy="675345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E678F76-0FDB-4E7A-AF9B-6307021BAE17}"/>
              </a:ext>
            </a:extLst>
          </p:cNvPr>
          <p:cNvSpPr/>
          <p:nvPr/>
        </p:nvSpPr>
        <p:spPr>
          <a:xfrm>
            <a:off x="304799" y="1290919"/>
            <a:ext cx="112507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Загалом у світі до 45 мільйонів людей вільно володіють українською.</a:t>
            </a:r>
            <a:endParaRPr lang="uk-UA" sz="4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F48A05E-FB95-46AF-89AD-41006DF5FDA9}"/>
              </a:ext>
            </a:extLst>
          </p:cNvPr>
          <p:cNvSpPr/>
          <p:nvPr/>
        </p:nvSpPr>
        <p:spPr>
          <a:xfrm>
            <a:off x="304799" y="2545976"/>
            <a:ext cx="1146585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Вчені Національної академії наук запевняють, що </a:t>
            </a:r>
            <a:r>
              <a:rPr lang="uk-UA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українська мова має 256 тисяч слів.</a:t>
            </a:r>
            <a:r>
              <a:rPr lang="uk-UA" sz="4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Однак якщо врахувати говірки, діалекти, професійну термінологію та інше то в купі це може сягнути навіть мільйона слів. </a:t>
            </a:r>
            <a:endParaRPr lang="uk-UA" sz="4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1722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614</Words>
  <Application>Microsoft Office PowerPoint</Application>
  <PresentationFormat>Широкоэкранный</PresentationFormat>
  <Paragraphs>30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Bahnschrift SemiBold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2024-02-12T19:36:26Z</dcterms:created>
  <dcterms:modified xsi:type="dcterms:W3CDTF">2024-02-12T21:37:19Z</dcterms:modified>
</cp:coreProperties>
</file>